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sldIdLst>
    <p:sldId id="306" r:id="rId2"/>
    <p:sldId id="256" r:id="rId3"/>
    <p:sldId id="259" r:id="rId4"/>
    <p:sldId id="307" r:id="rId5"/>
    <p:sldId id="257" r:id="rId6"/>
    <p:sldId id="25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80"/>
    <a:srgbClr val="66FF66"/>
    <a:srgbClr val="FFCC66"/>
    <a:srgbClr val="008000"/>
    <a:srgbClr val="408000"/>
    <a:srgbClr val="77AC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97" autoAdjust="0"/>
    <p:restoredTop sz="98232" autoAdjust="0"/>
  </p:normalViewPr>
  <p:slideViewPr>
    <p:cSldViewPr snapToGrid="0" snapToObjects="1">
      <p:cViewPr varScale="1">
        <p:scale>
          <a:sx n="116" d="100"/>
          <a:sy n="116" d="100"/>
        </p:scale>
        <p:origin x="2176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0A9DC-45E2-9F4B-8BB0-924978197091}" type="datetimeFigureOut">
              <a:rPr lang="fi-FI" smtClean="0"/>
              <a:t>6.9.2018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780A7-969D-B546-B4F6-12273164385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13203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67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289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36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149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40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714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73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99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730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075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092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i-FI"/>
              <a:t>Sep 6,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TERAFLAG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B5A04-8193-5942-9D97-E17F0C7106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60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3" name="Rectangle 3">
            <a:extLst>
              <a:ext uri="{FF2B5EF4-FFF2-40B4-BE49-F238E27FC236}">
                <a16:creationId xmlns:a16="http://schemas.microsoft.com/office/drawing/2014/main" id="{C1410949-A998-ED42-AD14-75B30A921A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75400" y="1500703"/>
            <a:ext cx="7488237" cy="4103687"/>
          </a:xfrm>
        </p:spPr>
        <p:txBody>
          <a:bodyPr>
            <a:normAutofit lnSpcReduction="10000"/>
          </a:bodyPr>
          <a:lstStyle/>
          <a:p>
            <a:pPr algn="ctr">
              <a:defRPr/>
            </a:pPr>
            <a:endParaRPr lang="en-US" sz="2800" dirty="0"/>
          </a:p>
          <a:p>
            <a:pPr marL="0" indent="0" algn="ctr">
              <a:buNone/>
              <a:defRPr/>
            </a:pPr>
            <a:r>
              <a:rPr lang="en-US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TUT experience and vision</a:t>
            </a:r>
          </a:p>
          <a:p>
            <a:pPr marL="0" indent="0" algn="ctr">
              <a:buNone/>
              <a:defRPr/>
            </a:pPr>
            <a:r>
              <a:rPr lang="en-US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in THz area</a:t>
            </a:r>
            <a:endParaRPr lang="en-US" sz="3600" b="1" dirty="0"/>
          </a:p>
          <a:p>
            <a:pPr algn="ctr">
              <a:defRPr/>
            </a:pPr>
            <a:endParaRPr lang="en-US" sz="2800" dirty="0"/>
          </a:p>
          <a:p>
            <a:pPr marL="0" indent="0" algn="ctr">
              <a:buNone/>
              <a:defRPr/>
            </a:pPr>
            <a:r>
              <a:rPr lang="en-US" sz="2400" u="sng" dirty="0"/>
              <a:t>Y. </a:t>
            </a:r>
            <a:r>
              <a:rPr lang="en-US" sz="2400" u="sng" dirty="0" err="1"/>
              <a:t>Koucheryavy</a:t>
            </a:r>
            <a:r>
              <a:rPr lang="en-US" sz="2400" dirty="0"/>
              <a:t>, M. </a:t>
            </a:r>
            <a:r>
              <a:rPr lang="en-US" sz="2400" dirty="0" err="1"/>
              <a:t>Valkama</a:t>
            </a:r>
            <a:endParaRPr lang="en-US" sz="2400" dirty="0"/>
          </a:p>
          <a:p>
            <a:pPr algn="ctr">
              <a:defRPr/>
            </a:pPr>
            <a:endParaRPr lang="en-US" sz="1800" dirty="0"/>
          </a:p>
          <a:p>
            <a:pPr marL="0" indent="0" algn="ctr">
              <a:buNone/>
              <a:defRPr/>
            </a:pPr>
            <a:r>
              <a:rPr lang="en-US" sz="1800" dirty="0"/>
              <a:t>Laboratory of Electronics and Communications Engineering </a:t>
            </a:r>
            <a:br>
              <a:rPr lang="en-US" sz="1800" dirty="0"/>
            </a:br>
            <a:r>
              <a:rPr lang="en-US" sz="1800" dirty="0"/>
              <a:t>Tampere University of Technology</a:t>
            </a:r>
          </a:p>
          <a:p>
            <a:pPr marL="0" indent="0" algn="ctr">
              <a:buNone/>
              <a:defRPr/>
            </a:pPr>
            <a:r>
              <a:rPr lang="en-US" sz="1800" dirty="0"/>
              <a:t>Tampere, FINLAND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36D08B-B2D3-EE40-A85C-C22C9AA575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F46ED1-8A7B-CE44-AB1E-B6B449AB2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</p:spTree>
    <p:extLst>
      <p:ext uri="{BB962C8B-B14F-4D97-AF65-F5344CB8AC3E}">
        <p14:creationId xmlns:p14="http://schemas.microsoft.com/office/powerpoint/2010/main" val="3599515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-5653"/>
            <a:ext cx="9168660" cy="584776"/>
          </a:xfrm>
          <a:prstGeom prst="rect">
            <a:avLst/>
          </a:prstGeom>
          <a:solidFill>
            <a:schemeClr val="accent6">
              <a:lumMod val="20000"/>
              <a:lumOff val="80000"/>
              <a:alpha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Pervasive THz Band </a:t>
            </a:r>
            <a:r>
              <a:rPr lang="en-US" sz="3200" b="1" dirty="0" err="1"/>
              <a:t>Comms</a:t>
            </a:r>
            <a:r>
              <a:rPr lang="en-US" sz="3200" b="1" dirty="0"/>
              <a:t> and Networks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449039" y="897419"/>
            <a:ext cx="86042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2">
              <a:lnSpc>
                <a:spcPct val="90000"/>
              </a:lnSpc>
              <a:spcBef>
                <a:spcPct val="20000"/>
              </a:spcBef>
              <a:defRPr/>
            </a:pPr>
            <a:endParaRPr lang="en-US" sz="2800" i="1" dirty="0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4157180" y="698902"/>
            <a:ext cx="4867022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82775" lvl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b="1" dirty="0"/>
              <a:t>	THz </a:t>
            </a:r>
            <a:r>
              <a:rPr lang="en-US" sz="2400" b="1" dirty="0" err="1"/>
              <a:t>comms</a:t>
            </a:r>
            <a:r>
              <a:rPr lang="en-US" sz="2400" b="1" dirty="0"/>
              <a:t> link level characteristics:</a:t>
            </a:r>
          </a:p>
          <a:p>
            <a:pPr marL="1619250" lvl="2" defTabSz="703263">
              <a:lnSpc>
                <a:spcPct val="80000"/>
              </a:lnSpc>
              <a:spcBef>
                <a:spcPct val="20000"/>
              </a:spcBef>
              <a:buFont typeface="Wingdings" charset="2"/>
              <a:buChar char="q"/>
              <a:defRPr/>
            </a:pPr>
            <a:r>
              <a:rPr lang="en-US" sz="2400" dirty="0"/>
              <a:t>Extensive bandwidth</a:t>
            </a:r>
          </a:p>
          <a:p>
            <a:pPr marL="1619250" lvl="1" defTabSz="703263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dirty="0"/>
              <a:t>	</a:t>
            </a:r>
            <a:r>
              <a:rPr lang="en-US" sz="2400" i="1" dirty="0"/>
              <a:t>up to 10 THz</a:t>
            </a:r>
          </a:p>
          <a:p>
            <a:pPr marL="1620838" lvl="2" indent="-363538">
              <a:lnSpc>
                <a:spcPct val="80000"/>
              </a:lnSpc>
              <a:spcBef>
                <a:spcPct val="20000"/>
              </a:spcBef>
              <a:buFont typeface="Wingdings" charset="2"/>
              <a:buChar char="q"/>
              <a:tabLst>
                <a:tab pos="1617663" algn="l"/>
              </a:tabLst>
              <a:defRPr/>
            </a:pPr>
            <a:r>
              <a:rPr lang="en-US" sz="2400" dirty="0"/>
              <a:t>Theoretical capacity </a:t>
            </a:r>
            <a:r>
              <a:rPr lang="en-US" sz="2400" i="1" dirty="0"/>
              <a:t>Several </a:t>
            </a:r>
            <a:r>
              <a:rPr lang="en-US" sz="2400" i="1" dirty="0" err="1"/>
              <a:t>Tbits</a:t>
            </a:r>
            <a:r>
              <a:rPr lang="en-US" sz="2400" i="1" dirty="0"/>
              <a:t>/s</a:t>
            </a:r>
          </a:p>
          <a:p>
            <a:pPr marL="1428750" lvl="2" indent="-514350">
              <a:lnSpc>
                <a:spcPct val="80000"/>
              </a:lnSpc>
              <a:spcBef>
                <a:spcPct val="20000"/>
              </a:spcBef>
              <a:buFont typeface="Wingdings" charset="2"/>
              <a:buChar char="q"/>
              <a:defRPr/>
            </a:pPr>
            <a:r>
              <a:rPr lang="en-US" sz="2400" dirty="0"/>
              <a:t>Effective communication range: </a:t>
            </a:r>
            <a:r>
              <a:rPr lang="en-US" sz="2400" i="1" dirty="0"/>
              <a:t>tens of meters</a:t>
            </a:r>
            <a:endParaRPr lang="en-US" sz="1000" i="1" dirty="0"/>
          </a:p>
          <a:p>
            <a:pPr marL="900113" lvl="1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400" b="1" i="1" dirty="0"/>
              <a:t>Truly 6G technology</a:t>
            </a:r>
          </a:p>
          <a:p>
            <a:pPr lvl="1" algn="ctr">
              <a:lnSpc>
                <a:spcPct val="80000"/>
              </a:lnSpc>
              <a:spcBef>
                <a:spcPct val="20000"/>
              </a:spcBef>
              <a:defRPr/>
            </a:pPr>
            <a:endParaRPr lang="en-US" sz="1000" b="1" i="1" dirty="0"/>
          </a:p>
        </p:txBody>
      </p:sp>
      <p:sp>
        <p:nvSpPr>
          <p:cNvPr id="18" name="Rectangle 17"/>
          <p:cNvSpPr/>
          <p:nvPr/>
        </p:nvSpPr>
        <p:spPr>
          <a:xfrm>
            <a:off x="135627" y="5488052"/>
            <a:ext cx="8876244" cy="1268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1463" lvl="1" indent="-271463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2000" dirty="0"/>
              <a:t>THz Band is an </a:t>
            </a:r>
            <a:r>
              <a:rPr lang="en-US" sz="2000" u="sng" dirty="0"/>
              <a:t>enabler</a:t>
            </a:r>
            <a:r>
              <a:rPr lang="en-US" sz="2000" dirty="0"/>
              <a:t> for:</a:t>
            </a:r>
          </a:p>
          <a:p>
            <a:pPr marL="271463" lvl="1" indent="-271463">
              <a:lnSpc>
                <a:spcPct val="80000"/>
              </a:lnSpc>
              <a:spcBef>
                <a:spcPct val="20000"/>
              </a:spcBef>
              <a:buAutoNum type="arabicParenR"/>
              <a:defRPr/>
            </a:pPr>
            <a:r>
              <a:rPr lang="en-US" sz="2000" dirty="0"/>
              <a:t>“Wire-equivalent” wireless connections</a:t>
            </a:r>
          </a:p>
          <a:p>
            <a:pPr marL="271463" lvl="1" indent="-271463">
              <a:lnSpc>
                <a:spcPct val="80000"/>
              </a:lnSpc>
              <a:spcBef>
                <a:spcPct val="20000"/>
              </a:spcBef>
              <a:buAutoNum type="arabicParenR"/>
              <a:defRPr/>
            </a:pPr>
            <a:r>
              <a:rPr lang="en-US" sz="2000" dirty="0"/>
              <a:t>Energy-efficient micro- and nano- networks</a:t>
            </a:r>
          </a:p>
          <a:p>
            <a:pPr marL="271463" lvl="1" indent="-271463">
              <a:lnSpc>
                <a:spcPct val="80000"/>
              </a:lnSpc>
              <a:spcBef>
                <a:spcPct val="20000"/>
              </a:spcBef>
              <a:buAutoNum type="arabicParenR"/>
              <a:defRPr/>
            </a:pPr>
            <a:r>
              <a:rPr lang="en-US" sz="2000" dirty="0"/>
              <a:t>High-rate links with moving objects</a:t>
            </a:r>
            <a:r>
              <a:rPr lang="ru-RU" sz="2000" dirty="0"/>
              <a:t> </a:t>
            </a:r>
            <a:r>
              <a:rPr lang="en-US" sz="2000" dirty="0"/>
              <a:t>(cars, drones, planes, etc.)</a:t>
            </a:r>
          </a:p>
        </p:txBody>
      </p:sp>
      <p:pic>
        <p:nvPicPr>
          <p:cNvPr id="28" name="Picture 27" descr="thz_immersive.png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888" y="663068"/>
            <a:ext cx="5410800" cy="3387888"/>
          </a:xfrm>
          <a:prstGeom prst="rect">
            <a:avLst/>
          </a:prstGeom>
        </p:spPr>
      </p:pic>
      <p:grpSp>
        <p:nvGrpSpPr>
          <p:cNvPr id="31" name="Group 30"/>
          <p:cNvGrpSpPr/>
          <p:nvPr/>
        </p:nvGrpSpPr>
        <p:grpSpPr>
          <a:xfrm>
            <a:off x="-253514" y="4258170"/>
            <a:ext cx="5434974" cy="1144190"/>
            <a:chOff x="41595" y="4221822"/>
            <a:chExt cx="5434974" cy="1144190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41595" y="4221822"/>
              <a:ext cx="5434974" cy="1144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lvl="1">
                <a:lnSpc>
                  <a:spcPct val="80000"/>
                </a:lnSpc>
                <a:spcBef>
                  <a:spcPct val="20000"/>
                </a:spcBef>
                <a:defRPr/>
              </a:pPr>
              <a:r>
                <a:rPr lang="en-US" sz="2000" b="1" u="sng" dirty="0"/>
                <a:t>TUT Research group focus: </a:t>
              </a:r>
            </a:p>
            <a:p>
              <a:pPr lvl="1">
                <a:lnSpc>
                  <a:spcPct val="80000"/>
                </a:lnSpc>
                <a:spcBef>
                  <a:spcPct val="20000"/>
                </a:spcBef>
                <a:defRPr/>
              </a:pPr>
              <a:r>
                <a:rPr lang="en-US" sz="2000" b="1" dirty="0"/>
                <a:t>System-level design and performance analysis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510869" y="4221822"/>
              <a:ext cx="4965700" cy="1144190"/>
            </a:xfrm>
            <a:prstGeom prst="rect">
              <a:avLst/>
            </a:prstGeom>
            <a:noFill/>
            <a:ln w="19050" cmpd="sng">
              <a:solidFill>
                <a:srgbClr val="00009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Picture 31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3049" y="663068"/>
            <a:ext cx="1198510" cy="1166713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719114" y="579123"/>
            <a:ext cx="1069766" cy="1069766"/>
          </a:xfrm>
          <a:prstGeom prst="rect">
            <a:avLst/>
          </a:prstGeom>
        </p:spPr>
      </p:pic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5225744" y="3851899"/>
            <a:ext cx="3786127" cy="247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u="sng" dirty="0"/>
              <a:t>Cooperation with: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/>
              <a:t>Prof. J. M. Jornet, NY State at Buffalo, USA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/>
              <a:t>Prof. I. F. </a:t>
            </a:r>
            <a:r>
              <a:rPr lang="en-US" dirty="0" err="1"/>
              <a:t>Akyildiz</a:t>
            </a:r>
            <a:r>
              <a:rPr lang="en-US" dirty="0"/>
              <a:t>, Georgia Inst of Technology, USA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/>
              <a:t>Prof. S. </a:t>
            </a:r>
            <a:r>
              <a:rPr lang="en-US" dirty="0" err="1"/>
              <a:t>Rakheja,NYU</a:t>
            </a:r>
            <a:r>
              <a:rPr lang="en-US" dirty="0"/>
              <a:t> Wireless, USA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/>
              <a:t>TSSG, Waterford Inst, Ireland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/>
              <a:t>Intel Labs, USA</a:t>
            </a:r>
          </a:p>
          <a:p>
            <a:pPr marL="800100" lvl="1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  <a:defRPr/>
            </a:pPr>
            <a:r>
              <a:rPr lang="en-US" dirty="0"/>
              <a:t>Ericsson, Finland and Sweden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552651" y="3829864"/>
            <a:ext cx="3459220" cy="2626019"/>
          </a:xfrm>
          <a:prstGeom prst="rect">
            <a:avLst/>
          </a:prstGeom>
          <a:noFill/>
          <a:ln w="19050" cmpd="sng">
            <a:solidFill>
              <a:srgbClr val="0000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C21228-A2CA-0549-85DF-3521E2D95E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598724"/>
            <a:ext cx="2133600" cy="365125"/>
          </a:xfrm>
        </p:spPr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EEA27B-A8BD-F04F-B067-3EBF84CA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598724"/>
            <a:ext cx="2895600" cy="365125"/>
          </a:xfrm>
        </p:spPr>
        <p:txBody>
          <a:bodyPr/>
          <a:lstStyle/>
          <a:p>
            <a:r>
              <a:rPr lang="en-US"/>
              <a:t>TERAFLAG Workshop</a:t>
            </a:r>
          </a:p>
        </p:txBody>
      </p:sp>
    </p:spTree>
    <p:extLst>
      <p:ext uri="{BB962C8B-B14F-4D97-AF65-F5344CB8AC3E}">
        <p14:creationId xmlns:p14="http://schemas.microsoft.com/office/powerpoint/2010/main" val="2107685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529926" y="4486549"/>
            <a:ext cx="354177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    </a:t>
            </a:r>
            <a:r>
              <a:rPr lang="en-US" sz="2200" b="1" u="sng" dirty="0"/>
              <a:t>Open research problems: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Real-time beam steering and beam tracking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Mobility management and prediction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Effective medium access control solutions</a:t>
            </a:r>
          </a:p>
          <a:p>
            <a:pPr marL="457200" indent="-457200">
              <a:buFont typeface="+mj-lt"/>
              <a:buAutoNum type="arabicPeriod"/>
            </a:pPr>
            <a:endParaRPr lang="en-US" sz="2200" b="1" dirty="0"/>
          </a:p>
          <a:p>
            <a:pPr marL="457200" indent="-457200">
              <a:buFont typeface="+mj-lt"/>
              <a:buAutoNum type="arabicPeriod"/>
            </a:pPr>
            <a:endParaRPr lang="en-US" sz="2200" b="1" dirty="0"/>
          </a:p>
        </p:txBody>
      </p:sp>
      <p:sp>
        <p:nvSpPr>
          <p:cNvPr id="5" name="Rectangle 4"/>
          <p:cNvSpPr/>
          <p:nvPr/>
        </p:nvSpPr>
        <p:spPr>
          <a:xfrm>
            <a:off x="0" y="-5653"/>
            <a:ext cx="9168660" cy="584776"/>
          </a:xfrm>
          <a:prstGeom prst="rect">
            <a:avLst/>
          </a:prstGeom>
          <a:solidFill>
            <a:schemeClr val="accent6">
              <a:lumMod val="40000"/>
              <a:lumOff val="60000"/>
              <a:alpha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THz Band </a:t>
            </a:r>
            <a:r>
              <a:rPr lang="en-US" sz="3200" b="1" dirty="0" err="1"/>
              <a:t>Comms</a:t>
            </a:r>
            <a:r>
              <a:rPr lang="en-US" sz="3200" b="1" dirty="0"/>
              <a:t> in home/office buildings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-12487" y="4174375"/>
            <a:ext cx="5517363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/>
              <a:t>Major outcomes</a:t>
            </a:r>
            <a:r>
              <a:rPr lang="en-US" sz="2000" dirty="0"/>
              <a:t>: 8 visible publications, including</a:t>
            </a:r>
          </a:p>
          <a:p>
            <a:pPr marL="342900" indent="-342900">
              <a:buFont typeface="Arial"/>
              <a:buChar char="•"/>
            </a:pPr>
            <a:r>
              <a:rPr lang="en-US" sz="1600" dirty="0"/>
              <a:t>Interference and SINR in Dense Terahertz Networks, IEEE VTC-Fall, Boston, USA, 2015 </a:t>
            </a:r>
          </a:p>
          <a:p>
            <a:r>
              <a:rPr lang="en-US" sz="1600" b="1" i="1" dirty="0"/>
              <a:t>	IEEE VTC 2015 Best Student Paper Award</a:t>
            </a:r>
          </a:p>
          <a:p>
            <a:pPr marL="342900" indent="-342900">
              <a:buFont typeface="Arial"/>
              <a:buChar char="•"/>
            </a:pPr>
            <a:r>
              <a:rPr lang="en-US" sz="1600" dirty="0"/>
              <a:t>Last Meter Indoor Terahertz Wireless Access: Performance Insights and Implementation Roadmap,  in IEEE Communications Magazine, vol. 56, n. 6, June 2018. </a:t>
            </a:r>
          </a:p>
          <a:p>
            <a:pPr marL="342900" indent="-342900">
              <a:buFont typeface="Arial"/>
              <a:buChar char="•"/>
            </a:pPr>
            <a:r>
              <a:rPr lang="en-US" sz="1600" dirty="0"/>
              <a:t>Integrated Terahertz Communication with Reflectors for 5G Small Cell Networks, IEEE Transactions on Vehicular Technology 2018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524055"/>
            <a:ext cx="49897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Beyond 5G access technology for high-end user equipment (laptops, VR/AR glasses, etc.)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89701" y="3524055"/>
            <a:ext cx="41789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Angular-dependent reflection and scattering results are obtained </a:t>
            </a:r>
            <a:endParaRPr lang="en-US" sz="2000" b="1" i="1" dirty="0"/>
          </a:p>
        </p:txBody>
      </p:sp>
      <p:sp>
        <p:nvSpPr>
          <p:cNvPr id="13" name="Rectangle 12"/>
          <p:cNvSpPr/>
          <p:nvPr/>
        </p:nvSpPr>
        <p:spPr>
          <a:xfrm>
            <a:off x="-3340" y="968523"/>
            <a:ext cx="49033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THz Indoor Wireless Access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989700" y="954550"/>
            <a:ext cx="406028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THz propagation measurements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508216" y="4486549"/>
            <a:ext cx="3541770" cy="2257408"/>
          </a:xfrm>
          <a:prstGeom prst="roundRect">
            <a:avLst/>
          </a:prstGeom>
          <a:noFill/>
          <a:ln w="28575" cmpd="sng">
            <a:solidFill>
              <a:srgbClr val="FFCC6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-15320" y="489085"/>
            <a:ext cx="9168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400" dirty="0"/>
              <a:t>joint work with University of Oulu, Finland</a:t>
            </a:r>
          </a:p>
        </p:txBody>
      </p:sp>
      <p:pic>
        <p:nvPicPr>
          <p:cNvPr id="15" name="Picture 14" descr="office_final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4" r="4150"/>
          <a:stretch/>
        </p:blipFill>
        <p:spPr>
          <a:xfrm>
            <a:off x="83863" y="1368632"/>
            <a:ext cx="4816100" cy="2188043"/>
          </a:xfrm>
          <a:prstGeom prst="rect">
            <a:avLst/>
          </a:prstGeom>
          <a:ln>
            <a:noFill/>
          </a:ln>
        </p:spPr>
      </p:pic>
      <p:pic>
        <p:nvPicPr>
          <p:cNvPr id="16" name="Picture 15" descr="tvt_setup1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700" y="1368633"/>
            <a:ext cx="4060286" cy="2188043"/>
          </a:xfrm>
          <a:prstGeom prst="rect">
            <a:avLst/>
          </a:prstGeom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F94595-1D70-5F44-B9BA-EFA44BF1A9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565673"/>
            <a:ext cx="2133600" cy="365125"/>
          </a:xfrm>
        </p:spPr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5EEAB3-7788-8B46-8419-D01619935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565673"/>
            <a:ext cx="2895600" cy="365125"/>
          </a:xfrm>
        </p:spPr>
        <p:txBody>
          <a:bodyPr/>
          <a:lstStyle/>
          <a:p>
            <a:r>
              <a:rPr lang="en-US"/>
              <a:t>TERAFLAG Workshop</a:t>
            </a:r>
          </a:p>
        </p:txBody>
      </p:sp>
    </p:spTree>
    <p:extLst>
      <p:ext uri="{BB962C8B-B14F-4D97-AF65-F5344CB8AC3E}">
        <p14:creationId xmlns:p14="http://schemas.microsoft.com/office/powerpoint/2010/main" val="510655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544751" y="1789350"/>
            <a:ext cx="354177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    </a:t>
            </a:r>
            <a:r>
              <a:rPr lang="en-US" sz="2000" b="1" u="sng" dirty="0"/>
              <a:t>Open research problems: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Dealing with extreme blockage of THz antennas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Propagation measurements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Powering on-body and in-body THz transceivers</a:t>
            </a:r>
          </a:p>
          <a:p>
            <a:pPr marL="457200" indent="-457200">
              <a:buFont typeface="+mj-lt"/>
              <a:buAutoNum type="arabicPeriod"/>
            </a:pP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0" y="-5653"/>
            <a:ext cx="9168660" cy="584775"/>
          </a:xfrm>
          <a:prstGeom prst="rect">
            <a:avLst/>
          </a:prstGeom>
          <a:solidFill>
            <a:schemeClr val="accent6">
              <a:lumMod val="20000"/>
              <a:lumOff val="80000"/>
              <a:alpha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THz Band </a:t>
            </a:r>
            <a:r>
              <a:rPr lang="en-US" sz="3200" b="1" dirty="0" err="1"/>
              <a:t>Comms</a:t>
            </a:r>
            <a:r>
              <a:rPr lang="en-US" sz="3200" b="1" dirty="0"/>
              <a:t> for </a:t>
            </a:r>
            <a:r>
              <a:rPr lang="en-US" sz="3200" b="1" dirty="0" err="1"/>
              <a:t>IoBNT</a:t>
            </a:r>
            <a:r>
              <a:rPr lang="en-US" sz="3200" b="1" dirty="0"/>
              <a:t> implementation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36788" y="4330445"/>
            <a:ext cx="87488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/>
              <a:t>Major outcomes</a:t>
            </a:r>
            <a:r>
              <a:rPr lang="en-US" sz="2000" dirty="0"/>
              <a:t>: 4 journal publications + 1 patent </a:t>
            </a:r>
            <a:r>
              <a:rPr lang="en-US" sz="2000" dirty="0" err="1"/>
              <a:t>appl</a:t>
            </a:r>
            <a:r>
              <a:rPr lang="en-US" sz="2000" dirty="0"/>
              <a:t> including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The internet of Bio-Nano things,  </a:t>
            </a:r>
            <a:r>
              <a:rPr lang="en-US" sz="2000" i="1" dirty="0"/>
              <a:t>IEEE Communications Magazine</a:t>
            </a:r>
            <a:r>
              <a:rPr lang="en-US" sz="2000" dirty="0"/>
              <a:t>, 2015</a:t>
            </a:r>
          </a:p>
          <a:p>
            <a:pPr marL="342900" indent="-342900">
              <a:buFont typeface="Arial"/>
              <a:buChar char="•"/>
            </a:pPr>
            <a:r>
              <a:rPr lang="fi-FI" altLang="fi-FI" sz="2000" dirty="0" err="1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Powering</a:t>
            </a:r>
            <a:r>
              <a:rPr lang="fi-FI" altLang="fi-FI" sz="2000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 In-</a:t>
            </a:r>
            <a:r>
              <a:rPr lang="fi-FI" altLang="fi-FI" sz="2000" dirty="0" err="1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Body</a:t>
            </a:r>
            <a:r>
              <a:rPr lang="fi-FI" altLang="fi-FI" sz="2000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fi-FI" altLang="fi-FI" sz="2000" dirty="0" err="1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Nanosensors</a:t>
            </a:r>
            <a:r>
              <a:rPr lang="fi-FI" altLang="fi-FI" sz="2000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fi-FI" altLang="fi-FI" sz="2000" dirty="0" err="1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with</a:t>
            </a:r>
            <a:r>
              <a:rPr lang="fi-FI" altLang="fi-FI" sz="2000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fi-FI" altLang="fi-FI" sz="2000" dirty="0" err="1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Ultrasounds</a:t>
            </a:r>
            <a:r>
              <a:rPr lang="fi-FI" altLang="fi-FI" sz="2000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, </a:t>
            </a:r>
            <a:r>
              <a:rPr lang="fi-FI" altLang="fi-FI" sz="2000" i="1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IEEE </a:t>
            </a:r>
            <a:r>
              <a:rPr lang="fi-FI" altLang="fi-FI" sz="2000" i="1" dirty="0" err="1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Transactions</a:t>
            </a:r>
            <a:r>
              <a:rPr lang="fi-FI" altLang="fi-FI" sz="2000" i="1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 on </a:t>
            </a:r>
            <a:r>
              <a:rPr lang="fi-FI" altLang="fi-FI" sz="2000" i="1" dirty="0" err="1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Nanotechnology</a:t>
            </a:r>
            <a:r>
              <a:rPr lang="fi-FI" altLang="fi-FI" sz="2000" dirty="0">
                <a:solidFill>
                  <a:prstClr val="black"/>
                </a:solidFill>
                <a:latin typeface="Calibri" panose="020F0502020204030204" pitchFamily="34" charset="0"/>
                <a:cs typeface="Arial" charset="0"/>
              </a:rPr>
              <a:t>, 2016</a:t>
            </a:r>
            <a:r>
              <a:rPr lang="en-US" sz="2000" dirty="0"/>
              <a:t> </a:t>
            </a:r>
          </a:p>
          <a:p>
            <a:pPr marL="342900" indent="-342900">
              <a:buFont typeface="Arial"/>
              <a:buChar char="•"/>
            </a:pPr>
            <a:r>
              <a:rPr lang="fi-FI" sz="2000" dirty="0" err="1"/>
              <a:t>Empirical</a:t>
            </a:r>
            <a:r>
              <a:rPr lang="fi-FI" sz="2000" dirty="0"/>
              <a:t> </a:t>
            </a:r>
            <a:r>
              <a:rPr lang="fi-FI" sz="2000" dirty="0" err="1"/>
              <a:t>Effects</a:t>
            </a:r>
            <a:r>
              <a:rPr lang="fi-FI" sz="2000" dirty="0"/>
              <a:t> of </a:t>
            </a:r>
            <a:r>
              <a:rPr lang="fi-FI" sz="2000" dirty="0" err="1"/>
              <a:t>Dynamic</a:t>
            </a:r>
            <a:r>
              <a:rPr lang="fi-FI" sz="2000" dirty="0"/>
              <a:t> Human-</a:t>
            </a:r>
            <a:r>
              <a:rPr lang="fi-FI" sz="2000" dirty="0" err="1"/>
              <a:t>Body</a:t>
            </a:r>
            <a:r>
              <a:rPr lang="fi-FI" sz="2000" dirty="0"/>
              <a:t> </a:t>
            </a:r>
            <a:r>
              <a:rPr lang="fi-FI" sz="2000" dirty="0" err="1"/>
              <a:t>Blockage</a:t>
            </a:r>
            <a:r>
              <a:rPr lang="fi-FI" sz="2000" dirty="0"/>
              <a:t> in Upper </a:t>
            </a:r>
            <a:r>
              <a:rPr lang="fi-FI" sz="2000" dirty="0" err="1"/>
              <a:t>Millimeter-Wave</a:t>
            </a:r>
            <a:r>
              <a:rPr lang="fi-FI" sz="2000" dirty="0"/>
              <a:t> </a:t>
            </a:r>
            <a:r>
              <a:rPr lang="fi-FI" sz="2000" dirty="0" err="1"/>
              <a:t>Communications</a:t>
            </a:r>
            <a:r>
              <a:rPr lang="fi-FI" sz="2000" dirty="0"/>
              <a:t>, IEEE </a:t>
            </a:r>
            <a:r>
              <a:rPr lang="fi-FI" sz="2000" dirty="0" err="1"/>
              <a:t>Communications</a:t>
            </a:r>
            <a:r>
              <a:rPr lang="fi-FI" sz="2000" dirty="0"/>
              <a:t> Magazine, 2018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Terahertz communication method and system, US patent app., 2018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7424" y="905168"/>
            <a:ext cx="90214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THz-based communications for implementation of Bio-Cyber interface in combination w/ other technologies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504876" y="1724537"/>
            <a:ext cx="3541770" cy="2473680"/>
          </a:xfrm>
          <a:prstGeom prst="roundRect">
            <a:avLst/>
          </a:prstGeom>
          <a:noFill/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-15320" y="489085"/>
            <a:ext cx="9168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400" dirty="0"/>
              <a:t>joint work with TSSG, Waterford Institute, Dublin, Ireland</a:t>
            </a:r>
          </a:p>
        </p:txBody>
      </p:sp>
      <p:pic>
        <p:nvPicPr>
          <p:cNvPr id="152" name="Picture 151">
            <a:extLst>
              <a:ext uri="{FF2B5EF4-FFF2-40B4-BE49-F238E27FC236}">
                <a16:creationId xmlns:a16="http://schemas.microsoft.com/office/drawing/2014/main" id="{5C99B18B-D3A1-FB4D-933C-599DC4DA7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39574">
            <a:off x="819204" y="1587638"/>
            <a:ext cx="1816576" cy="748940"/>
          </a:xfrm>
          <a:prstGeom prst="rect">
            <a:avLst/>
          </a:prstGeom>
        </p:spPr>
      </p:pic>
      <p:grpSp>
        <p:nvGrpSpPr>
          <p:cNvPr id="153" name="Group 152">
            <a:extLst>
              <a:ext uri="{FF2B5EF4-FFF2-40B4-BE49-F238E27FC236}">
                <a16:creationId xmlns:a16="http://schemas.microsoft.com/office/drawing/2014/main" id="{873F7BB1-4AE1-B344-98F0-9507CBC0D3A4}"/>
              </a:ext>
            </a:extLst>
          </p:cNvPr>
          <p:cNvGrpSpPr/>
          <p:nvPr/>
        </p:nvGrpSpPr>
        <p:grpSpPr>
          <a:xfrm>
            <a:off x="1092516" y="1776061"/>
            <a:ext cx="3852159" cy="2164080"/>
            <a:chOff x="-984514" y="1764446"/>
            <a:chExt cx="6747932" cy="3887787"/>
          </a:xfrm>
        </p:grpSpPr>
        <p:pic>
          <p:nvPicPr>
            <p:cNvPr id="154" name="Picture 1">
              <a:extLst>
                <a:ext uri="{FF2B5EF4-FFF2-40B4-BE49-F238E27FC236}">
                  <a16:creationId xmlns:a16="http://schemas.microsoft.com/office/drawing/2014/main" id="{8EDFF4FA-A771-9C4C-88C4-0D455344E4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168" y="2005746"/>
              <a:ext cx="2608263" cy="3624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5" name="Group 563">
              <a:extLst>
                <a:ext uri="{FF2B5EF4-FFF2-40B4-BE49-F238E27FC236}">
                  <a16:creationId xmlns:a16="http://schemas.microsoft.com/office/drawing/2014/main" id="{139E2770-B286-F946-9596-A34A999A1E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13868" y="1854933"/>
              <a:ext cx="2484438" cy="3775075"/>
              <a:chOff x="5895771" y="1523169"/>
              <a:chExt cx="2268588" cy="3442020"/>
            </a:xfrm>
          </p:grpSpPr>
          <p:pic>
            <p:nvPicPr>
              <p:cNvPr id="203" name="Picture 268">
                <a:extLst>
                  <a:ext uri="{FF2B5EF4-FFF2-40B4-BE49-F238E27FC236}">
                    <a16:creationId xmlns:a16="http://schemas.microsoft.com/office/drawing/2014/main" id="{46C7C5D0-47FB-D846-A6C6-065D76008F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44822" y="3208359"/>
                <a:ext cx="475976" cy="6038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04" name="Group 266">
                <a:extLst>
                  <a:ext uri="{FF2B5EF4-FFF2-40B4-BE49-F238E27FC236}">
                    <a16:creationId xmlns:a16="http://schemas.microsoft.com/office/drawing/2014/main" id="{C429735B-A7CD-FE44-9D78-E2E22DB9BD3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895771" y="1523169"/>
                <a:ext cx="2268588" cy="3442020"/>
                <a:chOff x="6703094" y="2037377"/>
                <a:chExt cx="1773834" cy="2756726"/>
              </a:xfrm>
            </p:grpSpPr>
            <p:sp>
              <p:nvSpPr>
                <p:cNvPr id="242" name="Freeform 191">
                  <a:extLst>
                    <a:ext uri="{FF2B5EF4-FFF2-40B4-BE49-F238E27FC236}">
                      <a16:creationId xmlns:a16="http://schemas.microsoft.com/office/drawing/2014/main" id="{E07F76F3-837A-B84E-BB66-CE23109E16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538547" y="4010925"/>
                  <a:ext cx="84216" cy="114889"/>
                </a:xfrm>
                <a:custGeom>
                  <a:avLst/>
                  <a:gdLst>
                    <a:gd name="T0" fmla="*/ 4841 w 1010726"/>
                    <a:gd name="T1" fmla="*/ 86132 h 1096135"/>
                    <a:gd name="T2" fmla="*/ 3458 w 1010726"/>
                    <a:gd name="T3" fmla="*/ 91445 h 1096135"/>
                    <a:gd name="T4" fmla="*/ 3458 w 1010726"/>
                    <a:gd name="T5" fmla="*/ 100052 h 1096135"/>
                    <a:gd name="T6" fmla="*/ 4841 w 1010726"/>
                    <a:gd name="T7" fmla="*/ 105272 h 1096135"/>
                    <a:gd name="T8" fmla="*/ 5533 w 1010726"/>
                    <a:gd name="T9" fmla="*/ 113972 h 1096135"/>
                    <a:gd name="T10" fmla="*/ 20057 w 1010726"/>
                    <a:gd name="T11" fmla="*/ 113972 h 1096135"/>
                    <a:gd name="T12" fmla="*/ 24206 w 1010726"/>
                    <a:gd name="T13" fmla="*/ 111362 h 1096135"/>
                    <a:gd name="T14" fmla="*/ 28356 w 1010726"/>
                    <a:gd name="T15" fmla="*/ 107882 h 1096135"/>
                    <a:gd name="T16" fmla="*/ 32506 w 1010726"/>
                    <a:gd name="T17" fmla="*/ 102662 h 1096135"/>
                    <a:gd name="T18" fmla="*/ 34581 w 1010726"/>
                    <a:gd name="T19" fmla="*/ 100922 h 1096135"/>
                    <a:gd name="T20" fmla="*/ 38730 w 1010726"/>
                    <a:gd name="T21" fmla="*/ 96572 h 1096135"/>
                    <a:gd name="T22" fmla="*/ 42880 w 1010726"/>
                    <a:gd name="T23" fmla="*/ 95702 h 1096135"/>
                    <a:gd name="T24" fmla="*/ 56021 w 1010726"/>
                    <a:gd name="T25" fmla="*/ 96572 h 1096135"/>
                    <a:gd name="T26" fmla="*/ 65703 w 1010726"/>
                    <a:gd name="T27" fmla="*/ 98312 h 1096135"/>
                    <a:gd name="T28" fmla="*/ 73311 w 1010726"/>
                    <a:gd name="T29" fmla="*/ 97442 h 1096135"/>
                    <a:gd name="T30" fmla="*/ 77461 w 1010726"/>
                    <a:gd name="T31" fmla="*/ 93962 h 1096135"/>
                    <a:gd name="T32" fmla="*/ 80227 w 1010726"/>
                    <a:gd name="T33" fmla="*/ 89612 h 1096135"/>
                    <a:gd name="T34" fmla="*/ 81610 w 1010726"/>
                    <a:gd name="T35" fmla="*/ 86132 h 1096135"/>
                    <a:gd name="T36" fmla="*/ 82994 w 1010726"/>
                    <a:gd name="T37" fmla="*/ 84391 h 1096135"/>
                    <a:gd name="T38" fmla="*/ 82302 w 1010726"/>
                    <a:gd name="T39" fmla="*/ 59161 h 1096135"/>
                    <a:gd name="T40" fmla="*/ 80919 w 1010726"/>
                    <a:gd name="T41" fmla="*/ 54811 h 1096135"/>
                    <a:gd name="T42" fmla="*/ 78152 w 1010726"/>
                    <a:gd name="T43" fmla="*/ 47851 h 1096135"/>
                    <a:gd name="T44" fmla="*/ 75386 w 1010726"/>
                    <a:gd name="T45" fmla="*/ 41761 h 1096135"/>
                    <a:gd name="T46" fmla="*/ 74694 w 1010726"/>
                    <a:gd name="T47" fmla="*/ 39151 h 1096135"/>
                    <a:gd name="T48" fmla="*/ 73311 w 1010726"/>
                    <a:gd name="T49" fmla="*/ 35671 h 1096135"/>
                    <a:gd name="T50" fmla="*/ 72619 w 1010726"/>
                    <a:gd name="T51" fmla="*/ 28710 h 1096135"/>
                    <a:gd name="T52" fmla="*/ 71928 w 1010726"/>
                    <a:gd name="T53" fmla="*/ 23490 h 1096135"/>
                    <a:gd name="T54" fmla="*/ 71236 w 1010726"/>
                    <a:gd name="T55" fmla="*/ 7830 h 1096135"/>
                    <a:gd name="T56" fmla="*/ 67778 w 1010726"/>
                    <a:gd name="T57" fmla="*/ 3480 h 1096135"/>
                    <a:gd name="T58" fmla="*/ 63628 w 1010726"/>
                    <a:gd name="T59" fmla="*/ 1740 h 1096135"/>
                    <a:gd name="T60" fmla="*/ 57404 w 1010726"/>
                    <a:gd name="T61" fmla="*/ 0 h 1096135"/>
                    <a:gd name="T62" fmla="*/ 51179 w 1010726"/>
                    <a:gd name="T63" fmla="*/ 870 h 1096135"/>
                    <a:gd name="T64" fmla="*/ 49796 w 1010726"/>
                    <a:gd name="T65" fmla="*/ 2610 h 1096135"/>
                    <a:gd name="T66" fmla="*/ 47030 w 1010726"/>
                    <a:gd name="T67" fmla="*/ 5220 h 1096135"/>
                    <a:gd name="T68" fmla="*/ 45647 w 1010726"/>
                    <a:gd name="T69" fmla="*/ 7830 h 1096135"/>
                    <a:gd name="T70" fmla="*/ 43572 w 1010726"/>
                    <a:gd name="T71" fmla="*/ 9570 h 1096135"/>
                    <a:gd name="T72" fmla="*/ 41497 w 1010726"/>
                    <a:gd name="T73" fmla="*/ 12180 h 1096135"/>
                    <a:gd name="T74" fmla="*/ 40805 w 1010726"/>
                    <a:gd name="T75" fmla="*/ 15660 h 1096135"/>
                    <a:gd name="T76" fmla="*/ 38730 w 1010726"/>
                    <a:gd name="T77" fmla="*/ 22620 h 1096135"/>
                    <a:gd name="T78" fmla="*/ 37347 w 1010726"/>
                    <a:gd name="T79" fmla="*/ 26100 h 1096135"/>
                    <a:gd name="T80" fmla="*/ 34581 w 1010726"/>
                    <a:gd name="T81" fmla="*/ 28710 h 1096135"/>
                    <a:gd name="T82" fmla="*/ 30431 w 1010726"/>
                    <a:gd name="T83" fmla="*/ 33931 h 1096135"/>
                    <a:gd name="T84" fmla="*/ 26973 w 1010726"/>
                    <a:gd name="T85" fmla="*/ 34801 h 1096135"/>
                    <a:gd name="T86" fmla="*/ 24898 w 1010726"/>
                    <a:gd name="T87" fmla="*/ 35671 h 1096135"/>
                    <a:gd name="T88" fmla="*/ 22132 w 1010726"/>
                    <a:gd name="T89" fmla="*/ 36541 h 1096135"/>
                    <a:gd name="T90" fmla="*/ 20057 w 1010726"/>
                    <a:gd name="T91" fmla="*/ 37411 h 1096135"/>
                    <a:gd name="T92" fmla="*/ 17290 w 1010726"/>
                    <a:gd name="T93" fmla="*/ 38281 h 1096135"/>
                    <a:gd name="T94" fmla="*/ 11757 w 1010726"/>
                    <a:gd name="T95" fmla="*/ 41761 h 1096135"/>
                    <a:gd name="T96" fmla="*/ 8991 w 1010726"/>
                    <a:gd name="T97" fmla="*/ 43501 h 1096135"/>
                    <a:gd name="T98" fmla="*/ 4150 w 1010726"/>
                    <a:gd name="T99" fmla="*/ 46981 h 1096135"/>
                    <a:gd name="T100" fmla="*/ 2766 w 1010726"/>
                    <a:gd name="T101" fmla="*/ 50461 h 1096135"/>
                    <a:gd name="T102" fmla="*/ 692 w 1010726"/>
                    <a:gd name="T103" fmla="*/ 53071 h 1096135"/>
                    <a:gd name="T104" fmla="*/ 0 w 1010726"/>
                    <a:gd name="T105" fmla="*/ 57421 h 1096135"/>
                    <a:gd name="T106" fmla="*/ 692 w 1010726"/>
                    <a:gd name="T107" fmla="*/ 63511 h 1096135"/>
                    <a:gd name="T108" fmla="*/ 2075 w 1010726"/>
                    <a:gd name="T109" fmla="*/ 66991 h 1096135"/>
                    <a:gd name="T110" fmla="*/ 3458 w 1010726"/>
                    <a:gd name="T111" fmla="*/ 73951 h 1096135"/>
                    <a:gd name="T112" fmla="*/ 4841 w 1010726"/>
                    <a:gd name="T113" fmla="*/ 86132 h 109613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1010726" h="1096135">
                      <a:moveTo>
                        <a:pt x="58103" y="821765"/>
                      </a:moveTo>
                      <a:cubicBezTo>
                        <a:pt x="58103" y="849582"/>
                        <a:pt x="44269" y="850324"/>
                        <a:pt x="41502" y="872459"/>
                      </a:cubicBezTo>
                      <a:cubicBezTo>
                        <a:pt x="38735" y="894594"/>
                        <a:pt x="38735" y="932588"/>
                        <a:pt x="41502" y="954575"/>
                      </a:cubicBezTo>
                      <a:cubicBezTo>
                        <a:pt x="44269" y="976562"/>
                        <a:pt x="58103" y="1004379"/>
                        <a:pt x="58103" y="1004379"/>
                      </a:cubicBezTo>
                      <a:cubicBezTo>
                        <a:pt x="60870" y="1032048"/>
                        <a:pt x="47699" y="1066810"/>
                        <a:pt x="66404" y="1087385"/>
                      </a:cubicBezTo>
                      <a:cubicBezTo>
                        <a:pt x="84121" y="1106874"/>
                        <a:pt x="235952" y="1087782"/>
                        <a:pt x="240713" y="1087385"/>
                      </a:cubicBezTo>
                      <a:cubicBezTo>
                        <a:pt x="265674" y="1079065"/>
                        <a:pt x="269058" y="1080365"/>
                        <a:pt x="290516" y="1062483"/>
                      </a:cubicBezTo>
                      <a:cubicBezTo>
                        <a:pt x="331965" y="1027942"/>
                        <a:pt x="296560" y="1043869"/>
                        <a:pt x="340319" y="1029281"/>
                      </a:cubicBezTo>
                      <a:cubicBezTo>
                        <a:pt x="356920" y="1012680"/>
                        <a:pt x="370588" y="992500"/>
                        <a:pt x="390122" y="979477"/>
                      </a:cubicBezTo>
                      <a:cubicBezTo>
                        <a:pt x="398422" y="973943"/>
                        <a:pt x="407359" y="969262"/>
                        <a:pt x="415023" y="962876"/>
                      </a:cubicBezTo>
                      <a:cubicBezTo>
                        <a:pt x="430434" y="950033"/>
                        <a:pt x="444217" y="928242"/>
                        <a:pt x="464826" y="921372"/>
                      </a:cubicBezTo>
                      <a:cubicBezTo>
                        <a:pt x="480792" y="916050"/>
                        <a:pt x="498028" y="915839"/>
                        <a:pt x="514629" y="913072"/>
                      </a:cubicBezTo>
                      <a:cubicBezTo>
                        <a:pt x="567199" y="915839"/>
                        <a:pt x="619839" y="917483"/>
                        <a:pt x="672338" y="921372"/>
                      </a:cubicBezTo>
                      <a:cubicBezTo>
                        <a:pt x="709731" y="924142"/>
                        <a:pt x="751225" y="931754"/>
                        <a:pt x="788544" y="937974"/>
                      </a:cubicBezTo>
                      <a:cubicBezTo>
                        <a:pt x="818979" y="935207"/>
                        <a:pt x="849882" y="935667"/>
                        <a:pt x="879849" y="929673"/>
                      </a:cubicBezTo>
                      <a:cubicBezTo>
                        <a:pt x="900666" y="925510"/>
                        <a:pt x="916562" y="911742"/>
                        <a:pt x="929652" y="896470"/>
                      </a:cubicBezTo>
                      <a:cubicBezTo>
                        <a:pt x="941182" y="883018"/>
                        <a:pt x="953027" y="869708"/>
                        <a:pt x="962854" y="854967"/>
                      </a:cubicBezTo>
                      <a:cubicBezTo>
                        <a:pt x="969718" y="844671"/>
                        <a:pt x="972591" y="832061"/>
                        <a:pt x="979455" y="821765"/>
                      </a:cubicBezTo>
                      <a:cubicBezTo>
                        <a:pt x="983796" y="815253"/>
                        <a:pt x="990522" y="810697"/>
                        <a:pt x="996056" y="805163"/>
                      </a:cubicBezTo>
                      <a:cubicBezTo>
                        <a:pt x="1019934" y="709646"/>
                        <a:pt x="1012879" y="752878"/>
                        <a:pt x="987755" y="564444"/>
                      </a:cubicBezTo>
                      <a:cubicBezTo>
                        <a:pt x="985786" y="549675"/>
                        <a:pt x="975866" y="537076"/>
                        <a:pt x="971154" y="522941"/>
                      </a:cubicBezTo>
                      <a:cubicBezTo>
                        <a:pt x="952505" y="466991"/>
                        <a:pt x="978180" y="510173"/>
                        <a:pt x="937952" y="456536"/>
                      </a:cubicBezTo>
                      <a:cubicBezTo>
                        <a:pt x="918923" y="399443"/>
                        <a:pt x="944950" y="468781"/>
                        <a:pt x="904751" y="398431"/>
                      </a:cubicBezTo>
                      <a:cubicBezTo>
                        <a:pt x="900410" y="390834"/>
                        <a:pt x="899897" y="381571"/>
                        <a:pt x="896450" y="373529"/>
                      </a:cubicBezTo>
                      <a:cubicBezTo>
                        <a:pt x="891576" y="362156"/>
                        <a:pt x="885383" y="351394"/>
                        <a:pt x="879849" y="340327"/>
                      </a:cubicBezTo>
                      <a:cubicBezTo>
                        <a:pt x="877082" y="318192"/>
                        <a:pt x="874704" y="296004"/>
                        <a:pt x="871549" y="273921"/>
                      </a:cubicBezTo>
                      <a:cubicBezTo>
                        <a:pt x="869169" y="257260"/>
                        <a:pt x="864646" y="240889"/>
                        <a:pt x="863248" y="224117"/>
                      </a:cubicBezTo>
                      <a:cubicBezTo>
                        <a:pt x="859106" y="174409"/>
                        <a:pt x="867539" y="122971"/>
                        <a:pt x="854948" y="74706"/>
                      </a:cubicBezTo>
                      <a:cubicBezTo>
                        <a:pt x="850009" y="55775"/>
                        <a:pt x="832006" y="39389"/>
                        <a:pt x="813445" y="33202"/>
                      </a:cubicBezTo>
                      <a:cubicBezTo>
                        <a:pt x="796844" y="27668"/>
                        <a:pt x="780404" y="21629"/>
                        <a:pt x="763643" y="16601"/>
                      </a:cubicBezTo>
                      <a:cubicBezTo>
                        <a:pt x="740190" y="9565"/>
                        <a:pt x="712644" y="4741"/>
                        <a:pt x="688938" y="0"/>
                      </a:cubicBezTo>
                      <a:cubicBezTo>
                        <a:pt x="664037" y="2767"/>
                        <a:pt x="638406" y="1708"/>
                        <a:pt x="614234" y="8300"/>
                      </a:cubicBezTo>
                      <a:cubicBezTo>
                        <a:pt x="606684" y="10359"/>
                        <a:pt x="603645" y="19892"/>
                        <a:pt x="597633" y="24902"/>
                      </a:cubicBezTo>
                      <a:cubicBezTo>
                        <a:pt x="587005" y="33759"/>
                        <a:pt x="575498" y="41503"/>
                        <a:pt x="564431" y="49804"/>
                      </a:cubicBezTo>
                      <a:cubicBezTo>
                        <a:pt x="558898" y="58105"/>
                        <a:pt x="554885" y="67652"/>
                        <a:pt x="547831" y="74706"/>
                      </a:cubicBezTo>
                      <a:cubicBezTo>
                        <a:pt x="540777" y="81760"/>
                        <a:pt x="530593" y="84920"/>
                        <a:pt x="522929" y="91307"/>
                      </a:cubicBezTo>
                      <a:cubicBezTo>
                        <a:pt x="513911" y="98822"/>
                        <a:pt x="506328" y="107908"/>
                        <a:pt x="498028" y="116209"/>
                      </a:cubicBezTo>
                      <a:cubicBezTo>
                        <a:pt x="495261" y="127277"/>
                        <a:pt x="492861" y="138443"/>
                        <a:pt x="489727" y="149412"/>
                      </a:cubicBezTo>
                      <a:cubicBezTo>
                        <a:pt x="484250" y="168583"/>
                        <a:pt x="471847" y="200021"/>
                        <a:pt x="464826" y="215817"/>
                      </a:cubicBezTo>
                      <a:cubicBezTo>
                        <a:pt x="459801" y="227124"/>
                        <a:pt x="456278" y="239624"/>
                        <a:pt x="448225" y="249019"/>
                      </a:cubicBezTo>
                      <a:cubicBezTo>
                        <a:pt x="439222" y="259523"/>
                        <a:pt x="425306" y="264666"/>
                        <a:pt x="415023" y="273921"/>
                      </a:cubicBezTo>
                      <a:cubicBezTo>
                        <a:pt x="397572" y="289627"/>
                        <a:pt x="388242" y="319120"/>
                        <a:pt x="365220" y="323725"/>
                      </a:cubicBezTo>
                      <a:cubicBezTo>
                        <a:pt x="351386" y="326492"/>
                        <a:pt x="337405" y="328604"/>
                        <a:pt x="323718" y="332026"/>
                      </a:cubicBezTo>
                      <a:cubicBezTo>
                        <a:pt x="315230" y="334148"/>
                        <a:pt x="307230" y="337923"/>
                        <a:pt x="298817" y="340327"/>
                      </a:cubicBezTo>
                      <a:cubicBezTo>
                        <a:pt x="287848" y="343461"/>
                        <a:pt x="276584" y="345493"/>
                        <a:pt x="265615" y="348627"/>
                      </a:cubicBezTo>
                      <a:cubicBezTo>
                        <a:pt x="257202" y="351031"/>
                        <a:pt x="249126" y="354524"/>
                        <a:pt x="240713" y="356928"/>
                      </a:cubicBezTo>
                      <a:cubicBezTo>
                        <a:pt x="229744" y="360062"/>
                        <a:pt x="218041" y="360841"/>
                        <a:pt x="207511" y="365229"/>
                      </a:cubicBezTo>
                      <a:cubicBezTo>
                        <a:pt x="184668" y="374747"/>
                        <a:pt x="163242" y="387364"/>
                        <a:pt x="141108" y="398431"/>
                      </a:cubicBezTo>
                      <a:cubicBezTo>
                        <a:pt x="130041" y="403965"/>
                        <a:pt x="117805" y="407608"/>
                        <a:pt x="107906" y="415032"/>
                      </a:cubicBezTo>
                      <a:cubicBezTo>
                        <a:pt x="67705" y="445184"/>
                        <a:pt x="87828" y="435559"/>
                        <a:pt x="49803" y="448235"/>
                      </a:cubicBezTo>
                      <a:cubicBezTo>
                        <a:pt x="44269" y="459303"/>
                        <a:pt x="40394" y="471369"/>
                        <a:pt x="33202" y="481438"/>
                      </a:cubicBezTo>
                      <a:cubicBezTo>
                        <a:pt x="26379" y="490990"/>
                        <a:pt x="13550" y="495840"/>
                        <a:pt x="8300" y="506340"/>
                      </a:cubicBezTo>
                      <a:cubicBezTo>
                        <a:pt x="1991" y="518959"/>
                        <a:pt x="2767" y="534009"/>
                        <a:pt x="0" y="547843"/>
                      </a:cubicBezTo>
                      <a:cubicBezTo>
                        <a:pt x="2767" y="567211"/>
                        <a:pt x="3152" y="587072"/>
                        <a:pt x="8300" y="605948"/>
                      </a:cubicBezTo>
                      <a:cubicBezTo>
                        <a:pt x="11556" y="617886"/>
                        <a:pt x="20027" y="627777"/>
                        <a:pt x="24901" y="639150"/>
                      </a:cubicBezTo>
                      <a:cubicBezTo>
                        <a:pt x="37496" y="668538"/>
                        <a:pt x="35968" y="675119"/>
                        <a:pt x="41502" y="705555"/>
                      </a:cubicBezTo>
                      <a:cubicBezTo>
                        <a:pt x="47036" y="735991"/>
                        <a:pt x="58103" y="793948"/>
                        <a:pt x="58103" y="821765"/>
                      </a:cubicBezTo>
                      <a:close/>
                    </a:path>
                  </a:pathLst>
                </a:custGeom>
                <a:pattFill prst="pct60">
                  <a:fgClr>
                    <a:srgbClr val="008000"/>
                  </a:fgClr>
                  <a:bgClr>
                    <a:schemeClr val="bg2"/>
                  </a:bgClr>
                </a:patt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Arial" charset="0"/>
                  </a:endParaRPr>
                </a:p>
              </p:txBody>
            </p:sp>
            <p:pic>
              <p:nvPicPr>
                <p:cNvPr id="243" name="Picture 8">
                  <a:extLst>
                    <a:ext uri="{FF2B5EF4-FFF2-40B4-BE49-F238E27FC236}">
                      <a16:creationId xmlns:a16="http://schemas.microsoft.com/office/drawing/2014/main" id="{DEBBE150-96D7-D74E-AB4A-959448918A5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57007" y="3687909"/>
                  <a:ext cx="125735" cy="990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44" name="Group 265">
                  <a:extLst>
                    <a:ext uri="{FF2B5EF4-FFF2-40B4-BE49-F238E27FC236}">
                      <a16:creationId xmlns:a16="http://schemas.microsoft.com/office/drawing/2014/main" id="{3488403E-977F-4244-ABAF-63ABA7F2CD0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192863" y="3858075"/>
                  <a:ext cx="56299" cy="134256"/>
                  <a:chOff x="1554313" y="5465923"/>
                  <a:chExt cx="96642" cy="229461"/>
                </a:xfrm>
              </p:grpSpPr>
              <p:sp>
                <p:nvSpPr>
                  <p:cNvPr id="284" name="Oval 201">
                    <a:extLst>
                      <a:ext uri="{FF2B5EF4-FFF2-40B4-BE49-F238E27FC236}">
                        <a16:creationId xmlns:a16="http://schemas.microsoft.com/office/drawing/2014/main" id="{6E8B80DD-90FB-A14E-9966-39757E3F85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608114" y="5600179"/>
                    <a:ext cx="42841" cy="44993"/>
                  </a:xfrm>
                  <a:prstGeom prst="ellipse">
                    <a:avLst/>
                  </a:prstGeom>
                  <a:solidFill>
                    <a:srgbClr val="4D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342900" marR="0" lvl="0" indent="-342900" algn="l" defTabSz="457200" rtl="0" eaLnBrk="1" fontAlgn="base" latinLnBrk="0" hangingPunct="1">
                      <a:lnSpc>
                        <a:spcPct val="9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A6DB00"/>
                      </a:buClr>
                      <a:buSzPct val="75000"/>
                      <a:buFont typeface="Monotype Sorts" charset="0"/>
                      <a:buChar char="n"/>
                      <a:tabLst/>
                      <a:defRPr/>
                    </a:pPr>
                    <a:endParaRPr kumimoji="1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charset="0"/>
                      <a:cs typeface="Arial" charset="0"/>
                    </a:endParaRPr>
                  </a:p>
                </p:txBody>
              </p:sp>
              <p:sp>
                <p:nvSpPr>
                  <p:cNvPr id="285" name="Oval 207">
                    <a:extLst>
                      <a:ext uri="{FF2B5EF4-FFF2-40B4-BE49-F238E27FC236}">
                        <a16:creationId xmlns:a16="http://schemas.microsoft.com/office/drawing/2014/main" id="{329478B3-F655-8A48-BC4A-62A850A40DC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554313" y="5557167"/>
                    <a:ext cx="42841" cy="44993"/>
                  </a:xfrm>
                  <a:prstGeom prst="ellipse">
                    <a:avLst/>
                  </a:prstGeom>
                  <a:solidFill>
                    <a:srgbClr val="4D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342900" marR="0" lvl="0" indent="-342900" algn="l" defTabSz="457200" rtl="0" eaLnBrk="1" fontAlgn="base" latinLnBrk="0" hangingPunct="1">
                      <a:lnSpc>
                        <a:spcPct val="9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A6DB00"/>
                      </a:buClr>
                      <a:buSzPct val="75000"/>
                      <a:buFont typeface="Monotype Sorts" charset="0"/>
                      <a:buChar char="n"/>
                      <a:tabLst/>
                      <a:defRPr/>
                    </a:pPr>
                    <a:endParaRPr kumimoji="1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charset="0"/>
                      <a:cs typeface="Arial" charset="0"/>
                    </a:endParaRPr>
                  </a:p>
                </p:txBody>
              </p:sp>
              <p:sp>
                <p:nvSpPr>
                  <p:cNvPr id="286" name="Oval 208">
                    <a:extLst>
                      <a:ext uri="{FF2B5EF4-FFF2-40B4-BE49-F238E27FC236}">
                        <a16:creationId xmlns:a16="http://schemas.microsoft.com/office/drawing/2014/main" id="{CB8FBB13-E85E-A244-BDD4-C90DF9BC560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561684" y="5650391"/>
                    <a:ext cx="42841" cy="44993"/>
                  </a:xfrm>
                  <a:prstGeom prst="ellipse">
                    <a:avLst/>
                  </a:prstGeom>
                  <a:solidFill>
                    <a:srgbClr val="4D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342900" marR="0" lvl="0" indent="-342900" algn="l" defTabSz="457200" rtl="0" eaLnBrk="1" fontAlgn="base" latinLnBrk="0" hangingPunct="1">
                      <a:lnSpc>
                        <a:spcPct val="9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A6DB00"/>
                      </a:buClr>
                      <a:buSzPct val="75000"/>
                      <a:buFont typeface="Monotype Sorts" charset="0"/>
                      <a:buChar char="n"/>
                      <a:tabLst/>
                      <a:defRPr/>
                    </a:pPr>
                    <a:endParaRPr kumimoji="1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charset="0"/>
                      <a:cs typeface="Arial" charset="0"/>
                    </a:endParaRPr>
                  </a:p>
                </p:txBody>
              </p:sp>
              <p:sp>
                <p:nvSpPr>
                  <p:cNvPr id="287" name="Oval 210">
                    <a:extLst>
                      <a:ext uri="{FF2B5EF4-FFF2-40B4-BE49-F238E27FC236}">
                        <a16:creationId xmlns:a16="http://schemas.microsoft.com/office/drawing/2014/main" id="{13E0C938-E2E9-4D49-BD27-17EDE487B4F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565969" y="5465923"/>
                    <a:ext cx="42841" cy="44993"/>
                  </a:xfrm>
                  <a:prstGeom prst="ellipse">
                    <a:avLst/>
                  </a:prstGeom>
                  <a:solidFill>
                    <a:srgbClr val="4D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342900" marR="0" lvl="0" indent="-342900" algn="l" defTabSz="457200" rtl="0" eaLnBrk="1" fontAlgn="base" latinLnBrk="0" hangingPunct="1">
                      <a:lnSpc>
                        <a:spcPct val="90000"/>
                      </a:lnSpc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A6DB00"/>
                      </a:buClr>
                      <a:buSzPct val="75000"/>
                      <a:buFont typeface="Monotype Sorts" charset="0"/>
                      <a:buChar char="n"/>
                      <a:tabLst/>
                      <a:defRPr/>
                    </a:pPr>
                    <a:endParaRPr kumimoji="1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宋体" charset="0"/>
                      <a:cs typeface="Arial" charset="0"/>
                    </a:endParaRPr>
                  </a:p>
                </p:txBody>
              </p:sp>
            </p:grpSp>
            <p:grpSp>
              <p:nvGrpSpPr>
                <p:cNvPr id="245" name="Group 261">
                  <a:extLst>
                    <a:ext uri="{FF2B5EF4-FFF2-40B4-BE49-F238E27FC236}">
                      <a16:creationId xmlns:a16="http://schemas.microsoft.com/office/drawing/2014/main" id="{30AA642E-38D7-5E47-91D6-528B3DA7280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703094" y="2037377"/>
                  <a:ext cx="1773834" cy="2756726"/>
                  <a:chOff x="5692038" y="791881"/>
                  <a:chExt cx="2870200" cy="4648200"/>
                </a:xfrm>
              </p:grpSpPr>
              <p:grpSp>
                <p:nvGrpSpPr>
                  <p:cNvPr id="249" name="Group 30">
                    <a:extLst>
                      <a:ext uri="{FF2B5EF4-FFF2-40B4-BE49-F238E27FC236}">
                        <a16:creationId xmlns:a16="http://schemas.microsoft.com/office/drawing/2014/main" id="{730C25A5-3D8A-8941-91D8-BAC8040224C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692038" y="791881"/>
                    <a:ext cx="2717800" cy="4648200"/>
                    <a:chOff x="6007100" y="1549400"/>
                    <a:chExt cx="1587500" cy="3352800"/>
                  </a:xfrm>
                </p:grpSpPr>
                <p:sp>
                  <p:nvSpPr>
                    <p:cNvPr id="279" name="Freeform 278">
                      <a:extLst>
                        <a:ext uri="{FF2B5EF4-FFF2-40B4-BE49-F238E27FC236}">
                          <a16:creationId xmlns:a16="http://schemas.microsoft.com/office/drawing/2014/main" id="{BBF68B1A-4436-0946-9CAF-388CCA2182F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756980" y="1549400"/>
                      <a:ext cx="152119" cy="532951"/>
                    </a:xfrm>
                    <a:custGeom>
                      <a:avLst/>
                      <a:gdLst>
                        <a:gd name="connsiteX0" fmla="*/ 0 w 76200"/>
                        <a:gd name="connsiteY0" fmla="*/ 533400 h 533400"/>
                        <a:gd name="connsiteX1" fmla="*/ 76200 w 76200"/>
                        <a:gd name="connsiteY1" fmla="*/ 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533400">
                          <a:moveTo>
                            <a:pt x="0" y="533400"/>
                          </a:moveTo>
                          <a:lnTo>
                            <a:pt x="76200" y="0"/>
                          </a:lnTo>
                        </a:path>
                      </a:pathLst>
                    </a:custGeom>
                    <a:ln w="76200" cmpd="sng"/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80" name="Freeform 279">
                      <a:extLst>
                        <a:ext uri="{FF2B5EF4-FFF2-40B4-BE49-F238E27FC236}">
                          <a16:creationId xmlns:a16="http://schemas.microsoft.com/office/drawing/2014/main" id="{AE125B2E-6EB8-EB4E-81A9-484B3F8C64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1672" y="1549400"/>
                      <a:ext cx="76059" cy="532951"/>
                    </a:xfrm>
                    <a:custGeom>
                      <a:avLst/>
                      <a:gdLst>
                        <a:gd name="connsiteX0" fmla="*/ 0 w 76200"/>
                        <a:gd name="connsiteY0" fmla="*/ 533400 h 533400"/>
                        <a:gd name="connsiteX1" fmla="*/ 76200 w 76200"/>
                        <a:gd name="connsiteY1" fmla="*/ 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533400">
                          <a:moveTo>
                            <a:pt x="0" y="533400"/>
                          </a:moveTo>
                          <a:lnTo>
                            <a:pt x="76200" y="0"/>
                          </a:lnTo>
                        </a:path>
                      </a:pathLst>
                    </a:custGeom>
                    <a:ln w="76200" cmpd="sng"/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81" name="Freeform 280">
                      <a:extLst>
                        <a:ext uri="{FF2B5EF4-FFF2-40B4-BE49-F238E27FC236}">
                          <a16:creationId xmlns:a16="http://schemas.microsoft.com/office/drawing/2014/main" id="{CC6F77EC-8AF5-5345-8316-D7FF22A4D3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7100" y="2083762"/>
                      <a:ext cx="756308" cy="2767681"/>
                    </a:xfrm>
                    <a:custGeom>
                      <a:avLst/>
                      <a:gdLst>
                        <a:gd name="connsiteX0" fmla="*/ 0 w 756362"/>
                        <a:gd name="connsiteY0" fmla="*/ 862864 h 2767864"/>
                        <a:gd name="connsiteX1" fmla="*/ 139700 w 756362"/>
                        <a:gd name="connsiteY1" fmla="*/ 342164 h 2767864"/>
                        <a:gd name="connsiteX2" fmla="*/ 342900 w 756362"/>
                        <a:gd name="connsiteY2" fmla="*/ 37364 h 2767864"/>
                        <a:gd name="connsiteX3" fmla="*/ 558800 w 756362"/>
                        <a:gd name="connsiteY3" fmla="*/ 11964 h 2767864"/>
                        <a:gd name="connsiteX4" fmla="*/ 698500 w 756362"/>
                        <a:gd name="connsiteY4" fmla="*/ 100864 h 2767864"/>
                        <a:gd name="connsiteX5" fmla="*/ 698500 w 756362"/>
                        <a:gd name="connsiteY5" fmla="*/ 265964 h 2767864"/>
                        <a:gd name="connsiteX6" fmla="*/ 723900 w 756362"/>
                        <a:gd name="connsiteY6" fmla="*/ 431064 h 2767864"/>
                        <a:gd name="connsiteX7" fmla="*/ 660400 w 756362"/>
                        <a:gd name="connsiteY7" fmla="*/ 583464 h 2767864"/>
                        <a:gd name="connsiteX8" fmla="*/ 723900 w 756362"/>
                        <a:gd name="connsiteY8" fmla="*/ 824764 h 2767864"/>
                        <a:gd name="connsiteX9" fmla="*/ 749300 w 756362"/>
                        <a:gd name="connsiteY9" fmla="*/ 1561364 h 2767864"/>
                        <a:gd name="connsiteX10" fmla="*/ 596900 w 756362"/>
                        <a:gd name="connsiteY10" fmla="*/ 2005864 h 2767864"/>
                        <a:gd name="connsiteX11" fmla="*/ 495300 w 756362"/>
                        <a:gd name="connsiteY11" fmla="*/ 2767864 h 27678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756362" h="2767864">
                          <a:moveTo>
                            <a:pt x="0" y="862864"/>
                          </a:moveTo>
                          <a:cubicBezTo>
                            <a:pt x="41275" y="671305"/>
                            <a:pt x="82550" y="479747"/>
                            <a:pt x="139700" y="342164"/>
                          </a:cubicBezTo>
                          <a:cubicBezTo>
                            <a:pt x="196850" y="204581"/>
                            <a:pt x="273050" y="92397"/>
                            <a:pt x="342900" y="37364"/>
                          </a:cubicBezTo>
                          <a:cubicBezTo>
                            <a:pt x="412750" y="-17669"/>
                            <a:pt x="499533" y="1381"/>
                            <a:pt x="558800" y="11964"/>
                          </a:cubicBezTo>
                          <a:cubicBezTo>
                            <a:pt x="618067" y="22547"/>
                            <a:pt x="675217" y="58531"/>
                            <a:pt x="698500" y="100864"/>
                          </a:cubicBezTo>
                          <a:cubicBezTo>
                            <a:pt x="721783" y="143197"/>
                            <a:pt x="694267" y="210931"/>
                            <a:pt x="698500" y="265964"/>
                          </a:cubicBezTo>
                          <a:cubicBezTo>
                            <a:pt x="702733" y="320997"/>
                            <a:pt x="730250" y="378147"/>
                            <a:pt x="723900" y="431064"/>
                          </a:cubicBezTo>
                          <a:cubicBezTo>
                            <a:pt x="717550" y="483981"/>
                            <a:pt x="660400" y="517847"/>
                            <a:pt x="660400" y="583464"/>
                          </a:cubicBezTo>
                          <a:cubicBezTo>
                            <a:pt x="660400" y="649081"/>
                            <a:pt x="709083" y="661781"/>
                            <a:pt x="723900" y="824764"/>
                          </a:cubicBezTo>
                          <a:cubicBezTo>
                            <a:pt x="738717" y="987747"/>
                            <a:pt x="770467" y="1364514"/>
                            <a:pt x="749300" y="1561364"/>
                          </a:cubicBezTo>
                          <a:cubicBezTo>
                            <a:pt x="728133" y="1758214"/>
                            <a:pt x="639233" y="1804781"/>
                            <a:pt x="596900" y="2005864"/>
                          </a:cubicBezTo>
                          <a:cubicBezTo>
                            <a:pt x="554567" y="2206947"/>
                            <a:pt x="495300" y="2767864"/>
                            <a:pt x="495300" y="2767864"/>
                          </a:cubicBezTo>
                        </a:path>
                      </a:pathLst>
                    </a:custGeom>
                    <a:ln w="76200" cmpd="sng"/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82" name="Freeform 281">
                      <a:extLst>
                        <a:ext uri="{FF2B5EF4-FFF2-40B4-BE49-F238E27FC236}">
                          <a16:creationId xmlns:a16="http://schemas.microsoft.com/office/drawing/2014/main" id="{FDA499CB-3C0E-F144-99AC-2E206390DA3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56980" y="3695305"/>
                      <a:ext cx="507776" cy="1206895"/>
                    </a:xfrm>
                    <a:custGeom>
                      <a:avLst/>
                      <a:gdLst>
                        <a:gd name="connsiteX0" fmla="*/ 0 w 508000"/>
                        <a:gd name="connsiteY0" fmla="*/ 0 h 1206500"/>
                        <a:gd name="connsiteX1" fmla="*/ 228600 w 508000"/>
                        <a:gd name="connsiteY1" fmla="*/ 279400 h 1206500"/>
                        <a:gd name="connsiteX2" fmla="*/ 508000 w 508000"/>
                        <a:gd name="connsiteY2" fmla="*/ 1206500 h 1206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08000" h="1206500">
                          <a:moveTo>
                            <a:pt x="0" y="0"/>
                          </a:moveTo>
                          <a:cubicBezTo>
                            <a:pt x="71966" y="39158"/>
                            <a:pt x="143933" y="78317"/>
                            <a:pt x="228600" y="279400"/>
                          </a:cubicBezTo>
                          <a:cubicBezTo>
                            <a:pt x="313267" y="480483"/>
                            <a:pt x="508000" y="1206500"/>
                            <a:pt x="508000" y="1206500"/>
                          </a:cubicBezTo>
                        </a:path>
                      </a:pathLst>
                    </a:custGeom>
                    <a:ln w="76200" cmpd="sng"/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83" name="Freeform 282">
                      <a:extLst>
                        <a:ext uri="{FF2B5EF4-FFF2-40B4-BE49-F238E27FC236}">
                          <a16:creationId xmlns:a16="http://schemas.microsoft.com/office/drawing/2014/main" id="{7471D2F8-1124-854A-8007-122998DF732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92705" y="2013266"/>
                      <a:ext cx="901999" cy="844544"/>
                    </a:xfrm>
                    <a:custGeom>
                      <a:avLst/>
                      <a:gdLst>
                        <a:gd name="connsiteX0" fmla="*/ 0 w 901700"/>
                        <a:gd name="connsiteY0" fmla="*/ 171546 h 844646"/>
                        <a:gd name="connsiteX1" fmla="*/ 101600 w 901700"/>
                        <a:gd name="connsiteY1" fmla="*/ 69946 h 844646"/>
                        <a:gd name="connsiteX2" fmla="*/ 254000 w 901700"/>
                        <a:gd name="connsiteY2" fmla="*/ 6446 h 844646"/>
                        <a:gd name="connsiteX3" fmla="*/ 381000 w 901700"/>
                        <a:gd name="connsiteY3" fmla="*/ 6446 h 844646"/>
                        <a:gd name="connsiteX4" fmla="*/ 508000 w 901700"/>
                        <a:gd name="connsiteY4" fmla="*/ 44546 h 844646"/>
                        <a:gd name="connsiteX5" fmla="*/ 647700 w 901700"/>
                        <a:gd name="connsiteY5" fmla="*/ 146146 h 844646"/>
                        <a:gd name="connsiteX6" fmla="*/ 800100 w 901700"/>
                        <a:gd name="connsiteY6" fmla="*/ 362046 h 844646"/>
                        <a:gd name="connsiteX7" fmla="*/ 901700 w 901700"/>
                        <a:gd name="connsiteY7" fmla="*/ 844646 h 8446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01700" h="844646">
                          <a:moveTo>
                            <a:pt x="0" y="171546"/>
                          </a:moveTo>
                          <a:cubicBezTo>
                            <a:pt x="29633" y="134504"/>
                            <a:pt x="59267" y="97463"/>
                            <a:pt x="101600" y="69946"/>
                          </a:cubicBezTo>
                          <a:cubicBezTo>
                            <a:pt x="143933" y="42429"/>
                            <a:pt x="207433" y="17029"/>
                            <a:pt x="254000" y="6446"/>
                          </a:cubicBezTo>
                          <a:cubicBezTo>
                            <a:pt x="300567" y="-4137"/>
                            <a:pt x="338667" y="96"/>
                            <a:pt x="381000" y="6446"/>
                          </a:cubicBezTo>
                          <a:cubicBezTo>
                            <a:pt x="423333" y="12796"/>
                            <a:pt x="463550" y="21263"/>
                            <a:pt x="508000" y="44546"/>
                          </a:cubicBezTo>
                          <a:cubicBezTo>
                            <a:pt x="552450" y="67829"/>
                            <a:pt x="599017" y="93229"/>
                            <a:pt x="647700" y="146146"/>
                          </a:cubicBezTo>
                          <a:cubicBezTo>
                            <a:pt x="696383" y="199063"/>
                            <a:pt x="757767" y="245629"/>
                            <a:pt x="800100" y="362046"/>
                          </a:cubicBezTo>
                          <a:cubicBezTo>
                            <a:pt x="842433" y="478463"/>
                            <a:pt x="901700" y="844646"/>
                            <a:pt x="901700" y="844646"/>
                          </a:cubicBezTo>
                        </a:path>
                      </a:pathLst>
                    </a:custGeom>
                    <a:ln w="76200" cmpd="sng"/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</p:grpSp>
              <p:grpSp>
                <p:nvGrpSpPr>
                  <p:cNvPr id="250" name="Group 249">
                    <a:extLst>
                      <a:ext uri="{FF2B5EF4-FFF2-40B4-BE49-F238E27FC236}">
                        <a16:creationId xmlns:a16="http://schemas.microsoft.com/office/drawing/2014/main" id="{F4E90D5A-A192-5745-AE96-404C5875691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5844438" y="791881"/>
                    <a:ext cx="2717800" cy="4648200"/>
                    <a:chOff x="6007100" y="1549400"/>
                    <a:chExt cx="1587500" cy="3352800"/>
                  </a:xfrm>
                </p:grpSpPr>
                <p:sp>
                  <p:nvSpPr>
                    <p:cNvPr id="274" name="Freeform 273">
                      <a:extLst>
                        <a:ext uri="{FF2B5EF4-FFF2-40B4-BE49-F238E27FC236}">
                          <a16:creationId xmlns:a16="http://schemas.microsoft.com/office/drawing/2014/main" id="{87686DE1-68C0-7E4F-B7C5-BE99100662A5}"/>
                        </a:ext>
                      </a:extLst>
                    </p:cNvPr>
                    <p:cNvSpPr/>
                    <p:nvPr/>
                  </p:nvSpPr>
                  <p:spPr>
                    <a:xfrm flipH="1">
                      <a:off x="6756876" y="1549400"/>
                      <a:ext cx="152119" cy="532951"/>
                    </a:xfrm>
                    <a:custGeom>
                      <a:avLst/>
                      <a:gdLst>
                        <a:gd name="connsiteX0" fmla="*/ 0 w 76200"/>
                        <a:gd name="connsiteY0" fmla="*/ 533400 h 533400"/>
                        <a:gd name="connsiteX1" fmla="*/ 76200 w 76200"/>
                        <a:gd name="connsiteY1" fmla="*/ 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533400">
                          <a:moveTo>
                            <a:pt x="0" y="533400"/>
                          </a:moveTo>
                          <a:lnTo>
                            <a:pt x="76200" y="0"/>
                          </a:lnTo>
                        </a:path>
                      </a:pathLst>
                    </a:custGeom>
                    <a:ln w="76200" cmpd="sng">
                      <a:solidFill>
                        <a:srgbClr val="FF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75" name="Freeform 274">
                      <a:extLst>
                        <a:ext uri="{FF2B5EF4-FFF2-40B4-BE49-F238E27FC236}">
                          <a16:creationId xmlns:a16="http://schemas.microsoft.com/office/drawing/2014/main" id="{9D20B2E8-BF60-0E4E-A035-8773521697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51568" y="1549400"/>
                      <a:ext cx="76060" cy="532951"/>
                    </a:xfrm>
                    <a:custGeom>
                      <a:avLst/>
                      <a:gdLst>
                        <a:gd name="connsiteX0" fmla="*/ 0 w 76200"/>
                        <a:gd name="connsiteY0" fmla="*/ 533400 h 533400"/>
                        <a:gd name="connsiteX1" fmla="*/ 76200 w 76200"/>
                        <a:gd name="connsiteY1" fmla="*/ 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76200" h="533400">
                          <a:moveTo>
                            <a:pt x="0" y="533400"/>
                          </a:moveTo>
                          <a:lnTo>
                            <a:pt x="76200" y="0"/>
                          </a:lnTo>
                        </a:path>
                      </a:pathLst>
                    </a:custGeom>
                    <a:ln w="76200" cmpd="sng">
                      <a:solidFill>
                        <a:srgbClr val="FF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76" name="Freeform 275">
                      <a:extLst>
                        <a:ext uri="{FF2B5EF4-FFF2-40B4-BE49-F238E27FC236}">
                          <a16:creationId xmlns:a16="http://schemas.microsoft.com/office/drawing/2014/main" id="{941027FA-5350-DE4F-877C-B445091A3B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06996" y="2083762"/>
                      <a:ext cx="756308" cy="2767681"/>
                    </a:xfrm>
                    <a:custGeom>
                      <a:avLst/>
                      <a:gdLst>
                        <a:gd name="connsiteX0" fmla="*/ 0 w 756362"/>
                        <a:gd name="connsiteY0" fmla="*/ 862864 h 2767864"/>
                        <a:gd name="connsiteX1" fmla="*/ 139700 w 756362"/>
                        <a:gd name="connsiteY1" fmla="*/ 342164 h 2767864"/>
                        <a:gd name="connsiteX2" fmla="*/ 342900 w 756362"/>
                        <a:gd name="connsiteY2" fmla="*/ 37364 h 2767864"/>
                        <a:gd name="connsiteX3" fmla="*/ 558800 w 756362"/>
                        <a:gd name="connsiteY3" fmla="*/ 11964 h 2767864"/>
                        <a:gd name="connsiteX4" fmla="*/ 698500 w 756362"/>
                        <a:gd name="connsiteY4" fmla="*/ 100864 h 2767864"/>
                        <a:gd name="connsiteX5" fmla="*/ 698500 w 756362"/>
                        <a:gd name="connsiteY5" fmla="*/ 265964 h 2767864"/>
                        <a:gd name="connsiteX6" fmla="*/ 723900 w 756362"/>
                        <a:gd name="connsiteY6" fmla="*/ 431064 h 2767864"/>
                        <a:gd name="connsiteX7" fmla="*/ 660400 w 756362"/>
                        <a:gd name="connsiteY7" fmla="*/ 583464 h 2767864"/>
                        <a:gd name="connsiteX8" fmla="*/ 723900 w 756362"/>
                        <a:gd name="connsiteY8" fmla="*/ 824764 h 2767864"/>
                        <a:gd name="connsiteX9" fmla="*/ 749300 w 756362"/>
                        <a:gd name="connsiteY9" fmla="*/ 1561364 h 2767864"/>
                        <a:gd name="connsiteX10" fmla="*/ 596900 w 756362"/>
                        <a:gd name="connsiteY10" fmla="*/ 2005864 h 2767864"/>
                        <a:gd name="connsiteX11" fmla="*/ 495300 w 756362"/>
                        <a:gd name="connsiteY11" fmla="*/ 2767864 h 27678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756362" h="2767864">
                          <a:moveTo>
                            <a:pt x="0" y="862864"/>
                          </a:moveTo>
                          <a:cubicBezTo>
                            <a:pt x="41275" y="671305"/>
                            <a:pt x="82550" y="479747"/>
                            <a:pt x="139700" y="342164"/>
                          </a:cubicBezTo>
                          <a:cubicBezTo>
                            <a:pt x="196850" y="204581"/>
                            <a:pt x="273050" y="92397"/>
                            <a:pt x="342900" y="37364"/>
                          </a:cubicBezTo>
                          <a:cubicBezTo>
                            <a:pt x="412750" y="-17669"/>
                            <a:pt x="499533" y="1381"/>
                            <a:pt x="558800" y="11964"/>
                          </a:cubicBezTo>
                          <a:cubicBezTo>
                            <a:pt x="618067" y="22547"/>
                            <a:pt x="675217" y="58531"/>
                            <a:pt x="698500" y="100864"/>
                          </a:cubicBezTo>
                          <a:cubicBezTo>
                            <a:pt x="721783" y="143197"/>
                            <a:pt x="694267" y="210931"/>
                            <a:pt x="698500" y="265964"/>
                          </a:cubicBezTo>
                          <a:cubicBezTo>
                            <a:pt x="702733" y="320997"/>
                            <a:pt x="730250" y="378147"/>
                            <a:pt x="723900" y="431064"/>
                          </a:cubicBezTo>
                          <a:cubicBezTo>
                            <a:pt x="717550" y="483981"/>
                            <a:pt x="660400" y="517847"/>
                            <a:pt x="660400" y="583464"/>
                          </a:cubicBezTo>
                          <a:cubicBezTo>
                            <a:pt x="660400" y="649081"/>
                            <a:pt x="709083" y="661781"/>
                            <a:pt x="723900" y="824764"/>
                          </a:cubicBezTo>
                          <a:cubicBezTo>
                            <a:pt x="738717" y="987747"/>
                            <a:pt x="770467" y="1364514"/>
                            <a:pt x="749300" y="1561364"/>
                          </a:cubicBezTo>
                          <a:cubicBezTo>
                            <a:pt x="728133" y="1758214"/>
                            <a:pt x="639233" y="1804781"/>
                            <a:pt x="596900" y="2005864"/>
                          </a:cubicBezTo>
                          <a:cubicBezTo>
                            <a:pt x="554567" y="2206947"/>
                            <a:pt x="495300" y="2767864"/>
                            <a:pt x="495300" y="2767864"/>
                          </a:cubicBezTo>
                        </a:path>
                      </a:pathLst>
                    </a:custGeom>
                    <a:ln w="76200" cmpd="sng">
                      <a:solidFill>
                        <a:srgbClr val="FF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77" name="Freeform 276">
                      <a:extLst>
                        <a:ext uri="{FF2B5EF4-FFF2-40B4-BE49-F238E27FC236}">
                          <a16:creationId xmlns:a16="http://schemas.microsoft.com/office/drawing/2014/main" id="{84B2AABD-FAB3-A84C-A343-C242E98554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56876" y="3695305"/>
                      <a:ext cx="507776" cy="1206895"/>
                    </a:xfrm>
                    <a:custGeom>
                      <a:avLst/>
                      <a:gdLst>
                        <a:gd name="connsiteX0" fmla="*/ 0 w 508000"/>
                        <a:gd name="connsiteY0" fmla="*/ 0 h 1206500"/>
                        <a:gd name="connsiteX1" fmla="*/ 228600 w 508000"/>
                        <a:gd name="connsiteY1" fmla="*/ 279400 h 1206500"/>
                        <a:gd name="connsiteX2" fmla="*/ 508000 w 508000"/>
                        <a:gd name="connsiteY2" fmla="*/ 1206500 h 1206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08000" h="1206500">
                          <a:moveTo>
                            <a:pt x="0" y="0"/>
                          </a:moveTo>
                          <a:cubicBezTo>
                            <a:pt x="71966" y="39158"/>
                            <a:pt x="143933" y="78317"/>
                            <a:pt x="228600" y="279400"/>
                          </a:cubicBezTo>
                          <a:cubicBezTo>
                            <a:pt x="313267" y="480483"/>
                            <a:pt x="508000" y="1206500"/>
                            <a:pt x="508000" y="1206500"/>
                          </a:cubicBezTo>
                        </a:path>
                      </a:pathLst>
                    </a:custGeom>
                    <a:ln w="76200" cmpd="sng">
                      <a:solidFill>
                        <a:srgbClr val="FF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278" name="Freeform 277">
                      <a:extLst>
                        <a:ext uri="{FF2B5EF4-FFF2-40B4-BE49-F238E27FC236}">
                          <a16:creationId xmlns:a16="http://schemas.microsoft.com/office/drawing/2014/main" id="{0AA61838-DD7F-C54B-9CA0-EB33D1258E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92601" y="2013266"/>
                      <a:ext cx="901999" cy="844544"/>
                    </a:xfrm>
                    <a:custGeom>
                      <a:avLst/>
                      <a:gdLst>
                        <a:gd name="connsiteX0" fmla="*/ 0 w 901700"/>
                        <a:gd name="connsiteY0" fmla="*/ 171546 h 844646"/>
                        <a:gd name="connsiteX1" fmla="*/ 101600 w 901700"/>
                        <a:gd name="connsiteY1" fmla="*/ 69946 h 844646"/>
                        <a:gd name="connsiteX2" fmla="*/ 254000 w 901700"/>
                        <a:gd name="connsiteY2" fmla="*/ 6446 h 844646"/>
                        <a:gd name="connsiteX3" fmla="*/ 381000 w 901700"/>
                        <a:gd name="connsiteY3" fmla="*/ 6446 h 844646"/>
                        <a:gd name="connsiteX4" fmla="*/ 508000 w 901700"/>
                        <a:gd name="connsiteY4" fmla="*/ 44546 h 844646"/>
                        <a:gd name="connsiteX5" fmla="*/ 647700 w 901700"/>
                        <a:gd name="connsiteY5" fmla="*/ 146146 h 844646"/>
                        <a:gd name="connsiteX6" fmla="*/ 800100 w 901700"/>
                        <a:gd name="connsiteY6" fmla="*/ 362046 h 844646"/>
                        <a:gd name="connsiteX7" fmla="*/ 901700 w 901700"/>
                        <a:gd name="connsiteY7" fmla="*/ 844646 h 8446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901700" h="844646">
                          <a:moveTo>
                            <a:pt x="0" y="171546"/>
                          </a:moveTo>
                          <a:cubicBezTo>
                            <a:pt x="29633" y="134504"/>
                            <a:pt x="59267" y="97463"/>
                            <a:pt x="101600" y="69946"/>
                          </a:cubicBezTo>
                          <a:cubicBezTo>
                            <a:pt x="143933" y="42429"/>
                            <a:pt x="207433" y="17029"/>
                            <a:pt x="254000" y="6446"/>
                          </a:cubicBezTo>
                          <a:cubicBezTo>
                            <a:pt x="300567" y="-4137"/>
                            <a:pt x="338667" y="96"/>
                            <a:pt x="381000" y="6446"/>
                          </a:cubicBezTo>
                          <a:cubicBezTo>
                            <a:pt x="423333" y="12796"/>
                            <a:pt x="463550" y="21263"/>
                            <a:pt x="508000" y="44546"/>
                          </a:cubicBezTo>
                          <a:cubicBezTo>
                            <a:pt x="552450" y="67829"/>
                            <a:pt x="599017" y="93229"/>
                            <a:pt x="647700" y="146146"/>
                          </a:cubicBezTo>
                          <a:cubicBezTo>
                            <a:pt x="696383" y="199063"/>
                            <a:pt x="757767" y="245629"/>
                            <a:pt x="800100" y="362046"/>
                          </a:cubicBezTo>
                          <a:cubicBezTo>
                            <a:pt x="842433" y="478463"/>
                            <a:pt x="901700" y="844646"/>
                            <a:pt x="901700" y="844646"/>
                          </a:cubicBezTo>
                        </a:path>
                      </a:pathLst>
                    </a:custGeom>
                    <a:ln w="76200" cmpd="sng">
                      <a:solidFill>
                        <a:srgbClr val="FF0000"/>
                      </a:solidFill>
                    </a:ln>
                    <a:effectLst/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anchor="ctr"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p:txBody>
                </p:sp>
              </p:grpSp>
              <p:pic>
                <p:nvPicPr>
                  <p:cNvPr id="251" name="Picture 72">
                    <a:extLst>
                      <a:ext uri="{FF2B5EF4-FFF2-40B4-BE49-F238E27FC236}">
                        <a16:creationId xmlns:a16="http://schemas.microsoft.com/office/drawing/2014/main" id="{B61E5DAA-6FCD-7B4E-9F78-09D8CCFA5E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6954290" y="3008177"/>
                    <a:ext cx="1587398" cy="168309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52" name="Picture 73">
                    <a:extLst>
                      <a:ext uri="{FF2B5EF4-FFF2-40B4-BE49-F238E27FC236}">
                        <a16:creationId xmlns:a16="http://schemas.microsoft.com/office/drawing/2014/main" id="{750D0185-6F35-194C-BDCF-83C87F2810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139330" y="1750055"/>
                    <a:ext cx="802403" cy="108046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53" name="Freeform 252">
                    <a:extLst>
                      <a:ext uri="{FF2B5EF4-FFF2-40B4-BE49-F238E27FC236}">
                        <a16:creationId xmlns:a16="http://schemas.microsoft.com/office/drawing/2014/main" id="{777499BA-545B-3340-BE66-1DC2264AD980}"/>
                      </a:ext>
                    </a:extLst>
                  </p:cNvPr>
                  <p:cNvSpPr/>
                  <p:nvPr/>
                </p:nvSpPr>
                <p:spPr>
                  <a:xfrm>
                    <a:off x="7111549" y="3149210"/>
                    <a:ext cx="685913" cy="627449"/>
                  </a:xfrm>
                  <a:custGeom>
                    <a:avLst/>
                    <a:gdLst>
                      <a:gd name="connsiteX0" fmla="*/ 0 w 685800"/>
                      <a:gd name="connsiteY0" fmla="*/ 0 h 626533"/>
                      <a:gd name="connsiteX1" fmla="*/ 169333 w 685800"/>
                      <a:gd name="connsiteY1" fmla="*/ 270933 h 626533"/>
                      <a:gd name="connsiteX2" fmla="*/ 491067 w 685800"/>
                      <a:gd name="connsiteY2" fmla="*/ 567267 h 626533"/>
                      <a:gd name="connsiteX3" fmla="*/ 685800 w 685800"/>
                      <a:gd name="connsiteY3" fmla="*/ 626533 h 626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5800" h="626533">
                        <a:moveTo>
                          <a:pt x="0" y="0"/>
                        </a:moveTo>
                        <a:cubicBezTo>
                          <a:pt x="43744" y="88194"/>
                          <a:pt x="87489" y="176389"/>
                          <a:pt x="169333" y="270933"/>
                        </a:cubicBezTo>
                        <a:cubicBezTo>
                          <a:pt x="251177" y="365477"/>
                          <a:pt x="404989" y="508000"/>
                          <a:pt x="491067" y="567267"/>
                        </a:cubicBezTo>
                        <a:cubicBezTo>
                          <a:pt x="577145" y="626534"/>
                          <a:pt x="685800" y="626533"/>
                          <a:pt x="685800" y="626533"/>
                        </a:cubicBezTo>
                      </a:path>
                    </a:pathLst>
                  </a:custGeom>
                  <a:ln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4" name="Freeform 253">
                    <a:extLst>
                      <a:ext uri="{FF2B5EF4-FFF2-40B4-BE49-F238E27FC236}">
                        <a16:creationId xmlns:a16="http://schemas.microsoft.com/office/drawing/2014/main" id="{8C898B3C-9DBD-114C-BC73-B3FDEA8E3144}"/>
                      </a:ext>
                    </a:extLst>
                  </p:cNvPr>
                  <p:cNvSpPr/>
                  <p:nvPr/>
                </p:nvSpPr>
                <p:spPr>
                  <a:xfrm>
                    <a:off x="7289447" y="3420910"/>
                    <a:ext cx="304443" cy="635266"/>
                  </a:xfrm>
                  <a:custGeom>
                    <a:avLst/>
                    <a:gdLst>
                      <a:gd name="connsiteX0" fmla="*/ 0 w 304800"/>
                      <a:gd name="connsiteY0" fmla="*/ 0 h 635000"/>
                      <a:gd name="connsiteX1" fmla="*/ 203200 w 304800"/>
                      <a:gd name="connsiteY1" fmla="*/ 313267 h 635000"/>
                      <a:gd name="connsiteX2" fmla="*/ 304800 w 304800"/>
                      <a:gd name="connsiteY2" fmla="*/ 635000 h 635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04800" h="635000">
                        <a:moveTo>
                          <a:pt x="0" y="0"/>
                        </a:moveTo>
                        <a:cubicBezTo>
                          <a:pt x="76200" y="103717"/>
                          <a:pt x="152400" y="207434"/>
                          <a:pt x="203200" y="313267"/>
                        </a:cubicBezTo>
                        <a:cubicBezTo>
                          <a:pt x="254000" y="419100"/>
                          <a:pt x="304800" y="635000"/>
                          <a:pt x="304800" y="635000"/>
                        </a:cubicBezTo>
                      </a:path>
                    </a:pathLst>
                  </a:custGeom>
                  <a:ln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5" name="Freeform 254">
                    <a:extLst>
                      <a:ext uri="{FF2B5EF4-FFF2-40B4-BE49-F238E27FC236}">
                        <a16:creationId xmlns:a16="http://schemas.microsoft.com/office/drawing/2014/main" id="{EA9D344E-E36E-EF42-8C03-E0A9768D1482}"/>
                      </a:ext>
                    </a:extLst>
                  </p:cNvPr>
                  <p:cNvSpPr/>
                  <p:nvPr/>
                </p:nvSpPr>
                <p:spPr>
                  <a:xfrm>
                    <a:off x="6985004" y="3454139"/>
                    <a:ext cx="786783" cy="482804"/>
                  </a:xfrm>
                  <a:custGeom>
                    <a:avLst/>
                    <a:gdLst>
                      <a:gd name="connsiteX0" fmla="*/ 0 w 787400"/>
                      <a:gd name="connsiteY0" fmla="*/ 0 h 482600"/>
                      <a:gd name="connsiteX1" fmla="*/ 304800 w 787400"/>
                      <a:gd name="connsiteY1" fmla="*/ 262467 h 482600"/>
                      <a:gd name="connsiteX2" fmla="*/ 787400 w 787400"/>
                      <a:gd name="connsiteY2" fmla="*/ 482600 h 482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87400" h="482600">
                        <a:moveTo>
                          <a:pt x="0" y="0"/>
                        </a:moveTo>
                        <a:cubicBezTo>
                          <a:pt x="86783" y="91017"/>
                          <a:pt x="173567" y="182034"/>
                          <a:pt x="304800" y="262467"/>
                        </a:cubicBezTo>
                        <a:cubicBezTo>
                          <a:pt x="436033" y="342900"/>
                          <a:pt x="787400" y="482600"/>
                          <a:pt x="787400" y="482600"/>
                        </a:cubicBezTo>
                      </a:path>
                    </a:pathLst>
                  </a:custGeom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6" name="Freeform 255">
                    <a:extLst>
                      <a:ext uri="{FF2B5EF4-FFF2-40B4-BE49-F238E27FC236}">
                        <a16:creationId xmlns:a16="http://schemas.microsoft.com/office/drawing/2014/main" id="{5C07D8B3-CCD4-2D43-9CA8-EDFAA2632507}"/>
                      </a:ext>
                    </a:extLst>
                  </p:cNvPr>
                  <p:cNvSpPr/>
                  <p:nvPr/>
                </p:nvSpPr>
                <p:spPr>
                  <a:xfrm>
                    <a:off x="7179407" y="3649605"/>
                    <a:ext cx="407146" cy="508214"/>
                  </a:xfrm>
                  <a:custGeom>
                    <a:avLst/>
                    <a:gdLst>
                      <a:gd name="connsiteX0" fmla="*/ 0 w 406400"/>
                      <a:gd name="connsiteY0" fmla="*/ 0 h 508000"/>
                      <a:gd name="connsiteX1" fmla="*/ 254000 w 406400"/>
                      <a:gd name="connsiteY1" fmla="*/ 220134 h 508000"/>
                      <a:gd name="connsiteX2" fmla="*/ 406400 w 406400"/>
                      <a:gd name="connsiteY2" fmla="*/ 508000 h 50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06400" h="508000">
                        <a:moveTo>
                          <a:pt x="0" y="0"/>
                        </a:moveTo>
                        <a:cubicBezTo>
                          <a:pt x="93133" y="67733"/>
                          <a:pt x="186267" y="135467"/>
                          <a:pt x="254000" y="220134"/>
                        </a:cubicBezTo>
                        <a:cubicBezTo>
                          <a:pt x="321733" y="304801"/>
                          <a:pt x="406400" y="508000"/>
                          <a:pt x="406400" y="508000"/>
                        </a:cubicBezTo>
                      </a:path>
                    </a:pathLst>
                  </a:custGeom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7" name="Freeform 256">
                    <a:extLst>
                      <a:ext uri="{FF2B5EF4-FFF2-40B4-BE49-F238E27FC236}">
                        <a16:creationId xmlns:a16="http://schemas.microsoft.com/office/drawing/2014/main" id="{82632152-1BA5-864C-A684-9473FF1763ED}"/>
                      </a:ext>
                    </a:extLst>
                  </p:cNvPr>
                  <p:cNvSpPr/>
                  <p:nvPr/>
                </p:nvSpPr>
                <p:spPr>
                  <a:xfrm>
                    <a:off x="7764450" y="3639833"/>
                    <a:ext cx="337455" cy="119234"/>
                  </a:xfrm>
                  <a:custGeom>
                    <a:avLst/>
                    <a:gdLst>
                      <a:gd name="connsiteX0" fmla="*/ 0 w 338667"/>
                      <a:gd name="connsiteY0" fmla="*/ 118533 h 118533"/>
                      <a:gd name="connsiteX1" fmla="*/ 127000 w 338667"/>
                      <a:gd name="connsiteY1" fmla="*/ 16933 h 118533"/>
                      <a:gd name="connsiteX2" fmla="*/ 270934 w 338667"/>
                      <a:gd name="connsiteY2" fmla="*/ 33866 h 118533"/>
                      <a:gd name="connsiteX3" fmla="*/ 338667 w 338667"/>
                      <a:gd name="connsiteY3" fmla="*/ 0 h 118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667" h="118533">
                        <a:moveTo>
                          <a:pt x="0" y="118533"/>
                        </a:moveTo>
                        <a:cubicBezTo>
                          <a:pt x="40922" y="74788"/>
                          <a:pt x="81844" y="31044"/>
                          <a:pt x="127000" y="16933"/>
                        </a:cubicBezTo>
                        <a:cubicBezTo>
                          <a:pt x="172156" y="2822"/>
                          <a:pt x="235656" y="36688"/>
                          <a:pt x="270934" y="33866"/>
                        </a:cubicBezTo>
                        <a:cubicBezTo>
                          <a:pt x="306212" y="31044"/>
                          <a:pt x="338667" y="0"/>
                          <a:pt x="338667" y="0"/>
                        </a:cubicBezTo>
                      </a:path>
                    </a:pathLst>
                  </a:custGeom>
                  <a:ln w="3175" cmpd="sng"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8" name="Freeform 257">
                    <a:extLst>
                      <a:ext uri="{FF2B5EF4-FFF2-40B4-BE49-F238E27FC236}">
                        <a16:creationId xmlns:a16="http://schemas.microsoft.com/office/drawing/2014/main" id="{7CC842E8-2ACC-9E44-9865-4F931ED8CEC6}"/>
                      </a:ext>
                    </a:extLst>
                  </p:cNvPr>
                  <p:cNvSpPr/>
                  <p:nvPr/>
                </p:nvSpPr>
                <p:spPr>
                  <a:xfrm>
                    <a:off x="7738774" y="3778613"/>
                    <a:ext cx="423653" cy="82096"/>
                  </a:xfrm>
                  <a:custGeom>
                    <a:avLst/>
                    <a:gdLst>
                      <a:gd name="connsiteX0" fmla="*/ 0 w 423334"/>
                      <a:gd name="connsiteY0" fmla="*/ 5703 h 81903"/>
                      <a:gd name="connsiteX1" fmla="*/ 118534 w 423334"/>
                      <a:gd name="connsiteY1" fmla="*/ 5703 h 81903"/>
                      <a:gd name="connsiteX2" fmla="*/ 160867 w 423334"/>
                      <a:gd name="connsiteY2" fmla="*/ 64970 h 81903"/>
                      <a:gd name="connsiteX3" fmla="*/ 330200 w 423334"/>
                      <a:gd name="connsiteY3" fmla="*/ 48036 h 81903"/>
                      <a:gd name="connsiteX4" fmla="*/ 423334 w 423334"/>
                      <a:gd name="connsiteY4" fmla="*/ 81903 h 81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334" h="81903">
                        <a:moveTo>
                          <a:pt x="0" y="5703"/>
                        </a:moveTo>
                        <a:cubicBezTo>
                          <a:pt x="45861" y="764"/>
                          <a:pt x="91723" y="-4175"/>
                          <a:pt x="118534" y="5703"/>
                        </a:cubicBezTo>
                        <a:cubicBezTo>
                          <a:pt x="145345" y="15581"/>
                          <a:pt x="125589" y="57915"/>
                          <a:pt x="160867" y="64970"/>
                        </a:cubicBezTo>
                        <a:cubicBezTo>
                          <a:pt x="196145" y="72025"/>
                          <a:pt x="286456" y="45214"/>
                          <a:pt x="330200" y="48036"/>
                        </a:cubicBezTo>
                        <a:cubicBezTo>
                          <a:pt x="373944" y="50858"/>
                          <a:pt x="423334" y="81903"/>
                          <a:pt x="423334" y="81903"/>
                        </a:cubicBezTo>
                      </a:path>
                    </a:pathLst>
                  </a:custGeom>
                  <a:ln w="3175" cmpd="sng"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59" name="Freeform 258">
                    <a:extLst>
                      <a:ext uri="{FF2B5EF4-FFF2-40B4-BE49-F238E27FC236}">
                        <a16:creationId xmlns:a16="http://schemas.microsoft.com/office/drawing/2014/main" id="{8B2AC269-3692-B94E-8354-CE40AE354D86}"/>
                      </a:ext>
                    </a:extLst>
                  </p:cNvPr>
                  <p:cNvSpPr/>
                  <p:nvPr/>
                </p:nvSpPr>
                <p:spPr>
                  <a:xfrm>
                    <a:off x="7738774" y="3759067"/>
                    <a:ext cx="203574" cy="312747"/>
                  </a:xfrm>
                  <a:custGeom>
                    <a:avLst/>
                    <a:gdLst>
                      <a:gd name="connsiteX0" fmla="*/ 0 w 203200"/>
                      <a:gd name="connsiteY0" fmla="*/ 0 h 313267"/>
                      <a:gd name="connsiteX1" fmla="*/ 127000 w 203200"/>
                      <a:gd name="connsiteY1" fmla="*/ 152400 h 313267"/>
                      <a:gd name="connsiteX2" fmla="*/ 152400 w 203200"/>
                      <a:gd name="connsiteY2" fmla="*/ 270933 h 313267"/>
                      <a:gd name="connsiteX3" fmla="*/ 203200 w 203200"/>
                      <a:gd name="connsiteY3" fmla="*/ 313267 h 313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03200" h="313267">
                        <a:moveTo>
                          <a:pt x="0" y="0"/>
                        </a:moveTo>
                        <a:cubicBezTo>
                          <a:pt x="50800" y="53622"/>
                          <a:pt x="101600" y="107244"/>
                          <a:pt x="127000" y="152400"/>
                        </a:cubicBezTo>
                        <a:cubicBezTo>
                          <a:pt x="152400" y="197556"/>
                          <a:pt x="139700" y="244122"/>
                          <a:pt x="152400" y="270933"/>
                        </a:cubicBezTo>
                        <a:cubicBezTo>
                          <a:pt x="165100" y="297744"/>
                          <a:pt x="184150" y="305505"/>
                          <a:pt x="203200" y="313267"/>
                        </a:cubicBezTo>
                      </a:path>
                    </a:pathLst>
                  </a:custGeom>
                  <a:ln w="3175" cmpd="sng"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0" name="Freeform 259">
                    <a:extLst>
                      <a:ext uri="{FF2B5EF4-FFF2-40B4-BE49-F238E27FC236}">
                        <a16:creationId xmlns:a16="http://schemas.microsoft.com/office/drawing/2014/main" id="{C71C2DDB-A8E2-F641-8642-75540AB3489A}"/>
                      </a:ext>
                    </a:extLst>
                  </p:cNvPr>
                  <p:cNvSpPr/>
                  <p:nvPr/>
                </p:nvSpPr>
                <p:spPr>
                  <a:xfrm>
                    <a:off x="7729605" y="3784478"/>
                    <a:ext cx="78861" cy="312747"/>
                  </a:xfrm>
                  <a:custGeom>
                    <a:avLst/>
                    <a:gdLst>
                      <a:gd name="connsiteX0" fmla="*/ 42333 w 77621"/>
                      <a:gd name="connsiteY0" fmla="*/ 0 h 313266"/>
                      <a:gd name="connsiteX1" fmla="*/ 76200 w 77621"/>
                      <a:gd name="connsiteY1" fmla="*/ 127000 h 313266"/>
                      <a:gd name="connsiteX2" fmla="*/ 0 w 77621"/>
                      <a:gd name="connsiteY2" fmla="*/ 313266 h 313266"/>
                      <a:gd name="connsiteX3" fmla="*/ 0 w 77621"/>
                      <a:gd name="connsiteY3" fmla="*/ 313266 h 313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7621" h="313266">
                        <a:moveTo>
                          <a:pt x="42333" y="0"/>
                        </a:moveTo>
                        <a:cubicBezTo>
                          <a:pt x="62794" y="37394"/>
                          <a:pt x="83255" y="74789"/>
                          <a:pt x="76200" y="127000"/>
                        </a:cubicBezTo>
                        <a:cubicBezTo>
                          <a:pt x="69145" y="179211"/>
                          <a:pt x="0" y="313266"/>
                          <a:pt x="0" y="313266"/>
                        </a:cubicBezTo>
                        <a:lnTo>
                          <a:pt x="0" y="313266"/>
                        </a:lnTo>
                      </a:path>
                    </a:pathLst>
                  </a:custGeom>
                  <a:ln w="3175" cmpd="sng"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1" name="Freeform 260">
                    <a:extLst>
                      <a:ext uri="{FF2B5EF4-FFF2-40B4-BE49-F238E27FC236}">
                        <a16:creationId xmlns:a16="http://schemas.microsoft.com/office/drawing/2014/main" id="{B8C69FDC-BFD9-CB40-BD2B-5567E94759AD}"/>
                      </a:ext>
                    </a:extLst>
                  </p:cNvPr>
                  <p:cNvSpPr/>
                  <p:nvPr/>
                </p:nvSpPr>
                <p:spPr>
                  <a:xfrm>
                    <a:off x="7586554" y="3882211"/>
                    <a:ext cx="337455" cy="119234"/>
                  </a:xfrm>
                  <a:custGeom>
                    <a:avLst/>
                    <a:gdLst>
                      <a:gd name="connsiteX0" fmla="*/ 0 w 338667"/>
                      <a:gd name="connsiteY0" fmla="*/ 118533 h 118533"/>
                      <a:gd name="connsiteX1" fmla="*/ 127000 w 338667"/>
                      <a:gd name="connsiteY1" fmla="*/ 16933 h 118533"/>
                      <a:gd name="connsiteX2" fmla="*/ 270934 w 338667"/>
                      <a:gd name="connsiteY2" fmla="*/ 33866 h 118533"/>
                      <a:gd name="connsiteX3" fmla="*/ 338667 w 338667"/>
                      <a:gd name="connsiteY3" fmla="*/ 0 h 1185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8667" h="118533">
                        <a:moveTo>
                          <a:pt x="0" y="118533"/>
                        </a:moveTo>
                        <a:cubicBezTo>
                          <a:pt x="40922" y="74788"/>
                          <a:pt x="81844" y="31044"/>
                          <a:pt x="127000" y="16933"/>
                        </a:cubicBezTo>
                        <a:cubicBezTo>
                          <a:pt x="172156" y="2822"/>
                          <a:pt x="235656" y="36688"/>
                          <a:pt x="270934" y="33866"/>
                        </a:cubicBezTo>
                        <a:cubicBezTo>
                          <a:pt x="306212" y="31044"/>
                          <a:pt x="338667" y="0"/>
                          <a:pt x="338667" y="0"/>
                        </a:cubicBezTo>
                      </a:path>
                    </a:pathLst>
                  </a:custGeom>
                  <a:ln w="3175" cmpd="sng"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2" name="Freeform 261">
                    <a:extLst>
                      <a:ext uri="{FF2B5EF4-FFF2-40B4-BE49-F238E27FC236}">
                        <a16:creationId xmlns:a16="http://schemas.microsoft.com/office/drawing/2014/main" id="{F242534D-B9B6-D748-AD5F-77389D003D45}"/>
                      </a:ext>
                    </a:extLst>
                  </p:cNvPr>
                  <p:cNvSpPr/>
                  <p:nvPr/>
                </p:nvSpPr>
                <p:spPr>
                  <a:xfrm>
                    <a:off x="7586554" y="4003401"/>
                    <a:ext cx="423652" cy="82096"/>
                  </a:xfrm>
                  <a:custGeom>
                    <a:avLst/>
                    <a:gdLst>
                      <a:gd name="connsiteX0" fmla="*/ 0 w 423334"/>
                      <a:gd name="connsiteY0" fmla="*/ 5703 h 81903"/>
                      <a:gd name="connsiteX1" fmla="*/ 118534 w 423334"/>
                      <a:gd name="connsiteY1" fmla="*/ 5703 h 81903"/>
                      <a:gd name="connsiteX2" fmla="*/ 160867 w 423334"/>
                      <a:gd name="connsiteY2" fmla="*/ 64970 h 81903"/>
                      <a:gd name="connsiteX3" fmla="*/ 330200 w 423334"/>
                      <a:gd name="connsiteY3" fmla="*/ 48036 h 81903"/>
                      <a:gd name="connsiteX4" fmla="*/ 423334 w 423334"/>
                      <a:gd name="connsiteY4" fmla="*/ 81903 h 819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3334" h="81903">
                        <a:moveTo>
                          <a:pt x="0" y="5703"/>
                        </a:moveTo>
                        <a:cubicBezTo>
                          <a:pt x="45861" y="764"/>
                          <a:pt x="91723" y="-4175"/>
                          <a:pt x="118534" y="5703"/>
                        </a:cubicBezTo>
                        <a:cubicBezTo>
                          <a:pt x="145345" y="15581"/>
                          <a:pt x="125589" y="57915"/>
                          <a:pt x="160867" y="64970"/>
                        </a:cubicBezTo>
                        <a:cubicBezTo>
                          <a:pt x="196145" y="72025"/>
                          <a:pt x="286456" y="45214"/>
                          <a:pt x="330200" y="48036"/>
                        </a:cubicBezTo>
                        <a:cubicBezTo>
                          <a:pt x="373944" y="50858"/>
                          <a:pt x="423334" y="81903"/>
                          <a:pt x="423334" y="81903"/>
                        </a:cubicBezTo>
                      </a:path>
                    </a:pathLst>
                  </a:custGeom>
                  <a:ln w="3175" cmpd="sng"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3" name="Freeform 262">
                    <a:extLst>
                      <a:ext uri="{FF2B5EF4-FFF2-40B4-BE49-F238E27FC236}">
                        <a16:creationId xmlns:a16="http://schemas.microsoft.com/office/drawing/2014/main" id="{DF208AF2-CD70-4444-9C3B-C1B5E9678D0D}"/>
                      </a:ext>
                    </a:extLst>
                  </p:cNvPr>
                  <p:cNvSpPr/>
                  <p:nvPr/>
                </p:nvSpPr>
                <p:spPr>
                  <a:xfrm>
                    <a:off x="7555375" y="4013174"/>
                    <a:ext cx="78862" cy="199376"/>
                  </a:xfrm>
                  <a:custGeom>
                    <a:avLst/>
                    <a:gdLst>
                      <a:gd name="connsiteX0" fmla="*/ 42333 w 77621"/>
                      <a:gd name="connsiteY0" fmla="*/ 0 h 313266"/>
                      <a:gd name="connsiteX1" fmla="*/ 76200 w 77621"/>
                      <a:gd name="connsiteY1" fmla="*/ 127000 h 313266"/>
                      <a:gd name="connsiteX2" fmla="*/ 0 w 77621"/>
                      <a:gd name="connsiteY2" fmla="*/ 313266 h 313266"/>
                      <a:gd name="connsiteX3" fmla="*/ 0 w 77621"/>
                      <a:gd name="connsiteY3" fmla="*/ 313266 h 3132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7621" h="313266">
                        <a:moveTo>
                          <a:pt x="42333" y="0"/>
                        </a:moveTo>
                        <a:cubicBezTo>
                          <a:pt x="62794" y="37394"/>
                          <a:pt x="83255" y="74789"/>
                          <a:pt x="76200" y="127000"/>
                        </a:cubicBezTo>
                        <a:cubicBezTo>
                          <a:pt x="69145" y="179211"/>
                          <a:pt x="0" y="313266"/>
                          <a:pt x="0" y="313266"/>
                        </a:cubicBezTo>
                        <a:lnTo>
                          <a:pt x="0" y="313266"/>
                        </a:lnTo>
                      </a:path>
                    </a:pathLst>
                  </a:custGeom>
                  <a:ln w="3175" cmpd="sng"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4" name="Freeform 263">
                    <a:extLst>
                      <a:ext uri="{FF2B5EF4-FFF2-40B4-BE49-F238E27FC236}">
                        <a16:creationId xmlns:a16="http://schemas.microsoft.com/office/drawing/2014/main" id="{B3B0771D-1AA2-B24D-9110-890471C2F5D4}"/>
                      </a:ext>
                    </a:extLst>
                  </p:cNvPr>
                  <p:cNvSpPr/>
                  <p:nvPr/>
                </p:nvSpPr>
                <p:spPr>
                  <a:xfrm>
                    <a:off x="7205083" y="4038585"/>
                    <a:ext cx="320948" cy="84050"/>
                  </a:xfrm>
                  <a:custGeom>
                    <a:avLst/>
                    <a:gdLst>
                      <a:gd name="connsiteX0" fmla="*/ 321734 w 321734"/>
                      <a:gd name="connsiteY0" fmla="*/ 0 h 84667"/>
                      <a:gd name="connsiteX1" fmla="*/ 152400 w 321734"/>
                      <a:gd name="connsiteY1" fmla="*/ 25400 h 84667"/>
                      <a:gd name="connsiteX2" fmla="*/ 0 w 321734"/>
                      <a:gd name="connsiteY2" fmla="*/ 84667 h 84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21734" h="84667">
                        <a:moveTo>
                          <a:pt x="321734" y="0"/>
                        </a:moveTo>
                        <a:cubicBezTo>
                          <a:pt x="263878" y="5644"/>
                          <a:pt x="206022" y="11289"/>
                          <a:pt x="152400" y="25400"/>
                        </a:cubicBezTo>
                        <a:cubicBezTo>
                          <a:pt x="98778" y="39511"/>
                          <a:pt x="0" y="84667"/>
                          <a:pt x="0" y="84667"/>
                        </a:cubicBezTo>
                      </a:path>
                    </a:pathLst>
                  </a:custGeom>
                  <a:ln w="3175" cmpd="sng"/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5" name="Freeform 264">
                    <a:extLst>
                      <a:ext uri="{FF2B5EF4-FFF2-40B4-BE49-F238E27FC236}">
                        <a16:creationId xmlns:a16="http://schemas.microsoft.com/office/drawing/2014/main" id="{7B2842DF-4FD0-FD4D-9DCB-E0383B8771FD}"/>
                      </a:ext>
                    </a:extLst>
                  </p:cNvPr>
                  <p:cNvSpPr/>
                  <p:nvPr/>
                </p:nvSpPr>
                <p:spPr>
                  <a:xfrm>
                    <a:off x="7465510" y="4030766"/>
                    <a:ext cx="69692" cy="185693"/>
                  </a:xfrm>
                  <a:custGeom>
                    <a:avLst/>
                    <a:gdLst>
                      <a:gd name="connsiteX0" fmla="*/ 69461 w 69461"/>
                      <a:gd name="connsiteY0" fmla="*/ 0 h 186267"/>
                      <a:gd name="connsiteX1" fmla="*/ 1728 w 69461"/>
                      <a:gd name="connsiteY1" fmla="*/ 101600 h 186267"/>
                      <a:gd name="connsiteX2" fmla="*/ 18661 w 69461"/>
                      <a:gd name="connsiteY2" fmla="*/ 186267 h 1862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69461" h="186267">
                        <a:moveTo>
                          <a:pt x="69461" y="0"/>
                        </a:moveTo>
                        <a:cubicBezTo>
                          <a:pt x="39828" y="35278"/>
                          <a:pt x="10195" y="70556"/>
                          <a:pt x="1728" y="101600"/>
                        </a:cubicBezTo>
                        <a:cubicBezTo>
                          <a:pt x="-6739" y="132644"/>
                          <a:pt x="18661" y="186267"/>
                          <a:pt x="18661" y="186267"/>
                        </a:cubicBezTo>
                      </a:path>
                    </a:pathLst>
                  </a:custGeom>
                  <a:ln w="6350" cmpd="sng"/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6" name="Freeform 265">
                    <a:extLst>
                      <a:ext uri="{FF2B5EF4-FFF2-40B4-BE49-F238E27FC236}">
                        <a16:creationId xmlns:a16="http://schemas.microsoft.com/office/drawing/2014/main" id="{3C6E410D-1CC0-D74D-9A90-9A0877DF9721}"/>
                      </a:ext>
                    </a:extLst>
                  </p:cNvPr>
                  <p:cNvSpPr/>
                  <p:nvPr/>
                </p:nvSpPr>
                <p:spPr>
                  <a:xfrm>
                    <a:off x="7502190" y="4038585"/>
                    <a:ext cx="353960" cy="93824"/>
                  </a:xfrm>
                  <a:custGeom>
                    <a:avLst/>
                    <a:gdLst>
                      <a:gd name="connsiteX0" fmla="*/ 0 w 355600"/>
                      <a:gd name="connsiteY0" fmla="*/ 0 h 93133"/>
                      <a:gd name="connsiteX1" fmla="*/ 160866 w 355600"/>
                      <a:gd name="connsiteY1" fmla="*/ 76200 h 93133"/>
                      <a:gd name="connsiteX2" fmla="*/ 355600 w 355600"/>
                      <a:gd name="connsiteY2" fmla="*/ 93133 h 931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55600" h="93133">
                        <a:moveTo>
                          <a:pt x="0" y="0"/>
                        </a:moveTo>
                        <a:cubicBezTo>
                          <a:pt x="50799" y="30339"/>
                          <a:pt x="101599" y="60678"/>
                          <a:pt x="160866" y="76200"/>
                        </a:cubicBezTo>
                        <a:cubicBezTo>
                          <a:pt x="220133" y="91722"/>
                          <a:pt x="355600" y="93133"/>
                          <a:pt x="355600" y="93133"/>
                        </a:cubicBezTo>
                      </a:path>
                    </a:pathLst>
                  </a:custGeom>
                  <a:ln w="3175" cmpd="sng"/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7" name="Freeform 266">
                    <a:extLst>
                      <a:ext uri="{FF2B5EF4-FFF2-40B4-BE49-F238E27FC236}">
                        <a16:creationId xmlns:a16="http://schemas.microsoft.com/office/drawing/2014/main" id="{5518EA6B-4047-1944-956A-D47CBD85E0DF}"/>
                      </a:ext>
                    </a:extLst>
                  </p:cNvPr>
                  <p:cNvSpPr/>
                  <p:nvPr/>
                </p:nvSpPr>
                <p:spPr>
                  <a:xfrm>
                    <a:off x="7755281" y="3802069"/>
                    <a:ext cx="364964" cy="136827"/>
                  </a:xfrm>
                  <a:custGeom>
                    <a:avLst/>
                    <a:gdLst>
                      <a:gd name="connsiteX0" fmla="*/ 0 w 364066"/>
                      <a:gd name="connsiteY0" fmla="*/ 118534 h 136751"/>
                      <a:gd name="connsiteX1" fmla="*/ 228600 w 364066"/>
                      <a:gd name="connsiteY1" fmla="*/ 127000 h 136751"/>
                      <a:gd name="connsiteX2" fmla="*/ 364066 w 364066"/>
                      <a:gd name="connsiteY2" fmla="*/ 0 h 1367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64066" h="136751">
                        <a:moveTo>
                          <a:pt x="0" y="118534"/>
                        </a:moveTo>
                        <a:cubicBezTo>
                          <a:pt x="83961" y="132645"/>
                          <a:pt x="167922" y="146756"/>
                          <a:pt x="228600" y="127000"/>
                        </a:cubicBezTo>
                        <a:cubicBezTo>
                          <a:pt x="289278" y="107244"/>
                          <a:pt x="364066" y="0"/>
                          <a:pt x="364066" y="0"/>
                        </a:cubicBezTo>
                      </a:path>
                    </a:pathLst>
                  </a:custGeom>
                  <a:ln w="3175" cmpd="sng"/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8" name="Freeform 267">
                    <a:extLst>
                      <a:ext uri="{FF2B5EF4-FFF2-40B4-BE49-F238E27FC236}">
                        <a16:creationId xmlns:a16="http://schemas.microsoft.com/office/drawing/2014/main" id="{0A24E330-2477-6644-8B77-00460A656B09}"/>
                      </a:ext>
                    </a:extLst>
                  </p:cNvPr>
                  <p:cNvSpPr/>
                  <p:nvPr/>
                </p:nvSpPr>
                <p:spPr>
                  <a:xfrm>
                    <a:off x="7764450" y="3911531"/>
                    <a:ext cx="330119" cy="99689"/>
                  </a:xfrm>
                  <a:custGeom>
                    <a:avLst/>
                    <a:gdLst>
                      <a:gd name="connsiteX0" fmla="*/ 0 w 330200"/>
                      <a:gd name="connsiteY0" fmla="*/ 0 h 100031"/>
                      <a:gd name="connsiteX1" fmla="*/ 220134 w 330200"/>
                      <a:gd name="connsiteY1" fmla="*/ 93133 h 100031"/>
                      <a:gd name="connsiteX2" fmla="*/ 330200 w 330200"/>
                      <a:gd name="connsiteY2" fmla="*/ 93133 h 1000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330200" h="100031">
                        <a:moveTo>
                          <a:pt x="0" y="0"/>
                        </a:moveTo>
                        <a:cubicBezTo>
                          <a:pt x="82550" y="38805"/>
                          <a:pt x="165101" y="77611"/>
                          <a:pt x="220134" y="93133"/>
                        </a:cubicBezTo>
                        <a:cubicBezTo>
                          <a:pt x="275167" y="108655"/>
                          <a:pt x="330200" y="93133"/>
                          <a:pt x="330200" y="93133"/>
                        </a:cubicBezTo>
                      </a:path>
                    </a:pathLst>
                  </a:custGeom>
                  <a:ln w="3175" cmpd="sng"/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69" name="Freeform 268">
                    <a:extLst>
                      <a:ext uri="{FF2B5EF4-FFF2-40B4-BE49-F238E27FC236}">
                        <a16:creationId xmlns:a16="http://schemas.microsoft.com/office/drawing/2014/main" id="{944D284A-AA25-E14E-BCED-6C0EAD81BF45}"/>
                      </a:ext>
                    </a:extLst>
                  </p:cNvPr>
                  <p:cNvSpPr/>
                  <p:nvPr/>
                </p:nvSpPr>
                <p:spPr>
                  <a:xfrm>
                    <a:off x="7764450" y="3929123"/>
                    <a:ext cx="75194" cy="152464"/>
                  </a:xfrm>
                  <a:custGeom>
                    <a:avLst/>
                    <a:gdLst>
                      <a:gd name="connsiteX0" fmla="*/ 0 w 76200"/>
                      <a:gd name="connsiteY0" fmla="*/ 0 h 152400"/>
                      <a:gd name="connsiteX1" fmla="*/ 50800 w 76200"/>
                      <a:gd name="connsiteY1" fmla="*/ 67734 h 152400"/>
                      <a:gd name="connsiteX2" fmla="*/ 76200 w 76200"/>
                      <a:gd name="connsiteY2" fmla="*/ 15240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6200" h="152400">
                        <a:moveTo>
                          <a:pt x="0" y="0"/>
                        </a:moveTo>
                        <a:cubicBezTo>
                          <a:pt x="19050" y="21167"/>
                          <a:pt x="38100" y="42334"/>
                          <a:pt x="50800" y="67734"/>
                        </a:cubicBezTo>
                        <a:cubicBezTo>
                          <a:pt x="63500" y="93134"/>
                          <a:pt x="76200" y="152400"/>
                          <a:pt x="76200" y="152400"/>
                        </a:cubicBezTo>
                      </a:path>
                    </a:pathLst>
                  </a:custGeom>
                  <a:ln w="6350" cmpd="sng"/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0" name="Freeform 269">
                    <a:extLst>
                      <a:ext uri="{FF2B5EF4-FFF2-40B4-BE49-F238E27FC236}">
                        <a16:creationId xmlns:a16="http://schemas.microsoft.com/office/drawing/2014/main" id="{8E3F090D-DCCF-694C-9834-3A1B076B8183}"/>
                      </a:ext>
                    </a:extLst>
                  </p:cNvPr>
                  <p:cNvSpPr/>
                  <p:nvPr/>
                </p:nvSpPr>
                <p:spPr>
                  <a:xfrm>
                    <a:off x="6933652" y="2031140"/>
                    <a:ext cx="445660" cy="93824"/>
                  </a:xfrm>
                  <a:custGeom>
                    <a:avLst/>
                    <a:gdLst>
                      <a:gd name="connsiteX0" fmla="*/ 0 w 444500"/>
                      <a:gd name="connsiteY0" fmla="*/ 0 h 92456"/>
                      <a:gd name="connsiteX1" fmla="*/ 330200 w 444500"/>
                      <a:gd name="connsiteY1" fmla="*/ 88900 h 92456"/>
                      <a:gd name="connsiteX2" fmla="*/ 444500 w 444500"/>
                      <a:gd name="connsiteY2" fmla="*/ 76200 h 92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44500" h="92456">
                        <a:moveTo>
                          <a:pt x="0" y="0"/>
                        </a:moveTo>
                        <a:cubicBezTo>
                          <a:pt x="128058" y="38100"/>
                          <a:pt x="256117" y="76200"/>
                          <a:pt x="330200" y="88900"/>
                        </a:cubicBezTo>
                        <a:cubicBezTo>
                          <a:pt x="404283" y="101600"/>
                          <a:pt x="444500" y="76200"/>
                          <a:pt x="444500" y="76200"/>
                        </a:cubicBezTo>
                      </a:path>
                    </a:pathLst>
                  </a:custGeom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1" name="Freeform 270">
                    <a:extLst>
                      <a:ext uri="{FF2B5EF4-FFF2-40B4-BE49-F238E27FC236}">
                        <a16:creationId xmlns:a16="http://schemas.microsoft.com/office/drawing/2014/main" id="{8D05B238-F102-B44E-A46A-CAE06125CB10}"/>
                      </a:ext>
                    </a:extLst>
                  </p:cNvPr>
                  <p:cNvSpPr/>
                  <p:nvPr/>
                </p:nvSpPr>
                <p:spPr>
                  <a:xfrm>
                    <a:off x="6933652" y="2031140"/>
                    <a:ext cx="482340" cy="318611"/>
                  </a:xfrm>
                  <a:custGeom>
                    <a:avLst/>
                    <a:gdLst>
                      <a:gd name="connsiteX0" fmla="*/ 0 w 482600"/>
                      <a:gd name="connsiteY0" fmla="*/ 0 h 317500"/>
                      <a:gd name="connsiteX1" fmla="*/ 330200 w 482600"/>
                      <a:gd name="connsiteY1" fmla="*/ 177800 h 317500"/>
                      <a:gd name="connsiteX2" fmla="*/ 482600 w 482600"/>
                      <a:gd name="connsiteY2" fmla="*/ 317500 h 3175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82600" h="317500">
                        <a:moveTo>
                          <a:pt x="0" y="0"/>
                        </a:moveTo>
                        <a:cubicBezTo>
                          <a:pt x="124883" y="62441"/>
                          <a:pt x="249767" y="124883"/>
                          <a:pt x="330200" y="177800"/>
                        </a:cubicBezTo>
                        <a:cubicBezTo>
                          <a:pt x="410633" y="230717"/>
                          <a:pt x="482600" y="317500"/>
                          <a:pt x="482600" y="317500"/>
                        </a:cubicBezTo>
                      </a:path>
                    </a:pathLst>
                  </a:custGeom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2" name="Freeform 271">
                    <a:extLst>
                      <a:ext uri="{FF2B5EF4-FFF2-40B4-BE49-F238E27FC236}">
                        <a16:creationId xmlns:a16="http://schemas.microsoft.com/office/drawing/2014/main" id="{164834EE-7B5F-D24D-A34E-A815F0812CDC}"/>
                      </a:ext>
                    </a:extLst>
                  </p:cNvPr>
                  <p:cNvSpPr/>
                  <p:nvPr/>
                </p:nvSpPr>
                <p:spPr>
                  <a:xfrm>
                    <a:off x="7036356" y="1943181"/>
                    <a:ext cx="495178" cy="109461"/>
                  </a:xfrm>
                  <a:custGeom>
                    <a:avLst/>
                    <a:gdLst>
                      <a:gd name="connsiteX0" fmla="*/ 0 w 495300"/>
                      <a:gd name="connsiteY0" fmla="*/ 0 h 109125"/>
                      <a:gd name="connsiteX1" fmla="*/ 215900 w 495300"/>
                      <a:gd name="connsiteY1" fmla="*/ 101600 h 109125"/>
                      <a:gd name="connsiteX2" fmla="*/ 495300 w 495300"/>
                      <a:gd name="connsiteY2" fmla="*/ 101600 h 1091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95300" h="109125">
                        <a:moveTo>
                          <a:pt x="0" y="0"/>
                        </a:moveTo>
                        <a:cubicBezTo>
                          <a:pt x="66675" y="42333"/>
                          <a:pt x="133350" y="84667"/>
                          <a:pt x="215900" y="101600"/>
                        </a:cubicBezTo>
                        <a:cubicBezTo>
                          <a:pt x="298450" y="118533"/>
                          <a:pt x="495300" y="101600"/>
                          <a:pt x="495300" y="101600"/>
                        </a:cubicBezTo>
                      </a:path>
                    </a:pathLst>
                  </a:custGeom>
                  <a:ln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73" name="Freeform 272">
                    <a:extLst>
                      <a:ext uri="{FF2B5EF4-FFF2-40B4-BE49-F238E27FC236}">
                        <a16:creationId xmlns:a16="http://schemas.microsoft.com/office/drawing/2014/main" id="{57F06EAA-B1AA-654F-94BF-BB2892CA4B83}"/>
                      </a:ext>
                    </a:extLst>
                  </p:cNvPr>
                  <p:cNvSpPr/>
                  <p:nvPr/>
                </p:nvSpPr>
                <p:spPr>
                  <a:xfrm>
                    <a:off x="7036356" y="1954909"/>
                    <a:ext cx="469502" cy="406571"/>
                  </a:xfrm>
                  <a:custGeom>
                    <a:avLst/>
                    <a:gdLst>
                      <a:gd name="connsiteX0" fmla="*/ 0 w 469900"/>
                      <a:gd name="connsiteY0" fmla="*/ 0 h 406400"/>
                      <a:gd name="connsiteX1" fmla="*/ 330200 w 469900"/>
                      <a:gd name="connsiteY1" fmla="*/ 228600 h 406400"/>
                      <a:gd name="connsiteX2" fmla="*/ 469900 w 469900"/>
                      <a:gd name="connsiteY2" fmla="*/ 406400 h 406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69900" h="406400">
                        <a:moveTo>
                          <a:pt x="0" y="0"/>
                        </a:moveTo>
                        <a:cubicBezTo>
                          <a:pt x="125941" y="80433"/>
                          <a:pt x="251883" y="160867"/>
                          <a:pt x="330200" y="228600"/>
                        </a:cubicBezTo>
                        <a:cubicBezTo>
                          <a:pt x="408517" y="296333"/>
                          <a:pt x="469900" y="406400"/>
                          <a:pt x="469900" y="406400"/>
                        </a:cubicBezTo>
                      </a:path>
                    </a:pathLst>
                  </a:custGeom>
                  <a:ln>
                    <a:solidFill>
                      <a:srgbClr val="FF0000"/>
                    </a:solidFill>
                  </a:ln>
                  <a:effectLst/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marL="0" marR="0" lvl="0" indent="0" algn="ctr" defTabSz="457200" rtl="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2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+mn-cs"/>
                    </a:endParaRPr>
                  </a:p>
                </p:txBody>
              </p:sp>
            </p:grpSp>
            <p:pic>
              <p:nvPicPr>
                <p:cNvPr id="246" name="Picture 242" descr="CalciumSig.png">
                  <a:extLst>
                    <a:ext uri="{FF2B5EF4-FFF2-40B4-BE49-F238E27FC236}">
                      <a16:creationId xmlns:a16="http://schemas.microsoft.com/office/drawing/2014/main" id="{9276A048-BC5D-8847-9866-579E6135127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35176" y="2928550"/>
                  <a:ext cx="287469" cy="2211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7" name="Picture 8">
                  <a:extLst>
                    <a:ext uri="{FF2B5EF4-FFF2-40B4-BE49-F238E27FC236}">
                      <a16:creationId xmlns:a16="http://schemas.microsoft.com/office/drawing/2014/main" id="{C2E29CB3-278F-9541-907C-72A3C1D2D1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57007" y="3776809"/>
                  <a:ext cx="125735" cy="990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48" name="Picture 8">
                  <a:extLst>
                    <a:ext uri="{FF2B5EF4-FFF2-40B4-BE49-F238E27FC236}">
                      <a16:creationId xmlns:a16="http://schemas.microsoft.com/office/drawing/2014/main" id="{1E9E6EAE-4781-F249-A734-95D847555EB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180807" y="3624409"/>
                  <a:ext cx="125735" cy="990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205" name="Group 336">
                <a:extLst>
                  <a:ext uri="{FF2B5EF4-FFF2-40B4-BE49-F238E27FC236}">
                    <a16:creationId xmlns:a16="http://schemas.microsoft.com/office/drawing/2014/main" id="{71870B47-4C40-F540-8F74-B6D227956F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41711" y="3477653"/>
                <a:ext cx="177795" cy="176857"/>
                <a:chOff x="8779933" y="3269062"/>
                <a:chExt cx="550328" cy="540944"/>
              </a:xfrm>
            </p:grpSpPr>
            <p:sp>
              <p:nvSpPr>
                <p:cNvPr id="206" name="Oval 205">
                  <a:extLst>
                    <a:ext uri="{FF2B5EF4-FFF2-40B4-BE49-F238E27FC236}">
                      <a16:creationId xmlns:a16="http://schemas.microsoft.com/office/drawing/2014/main" id="{6A68FDDC-D78D-494D-8980-B2F91D0E524F}"/>
                    </a:ext>
                  </a:extLst>
                </p:cNvPr>
                <p:cNvSpPr/>
                <p:nvPr/>
              </p:nvSpPr>
              <p:spPr>
                <a:xfrm>
                  <a:off x="8781702" y="3267729"/>
                  <a:ext cx="85252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07" name="Oval 206">
                  <a:extLst>
                    <a:ext uri="{FF2B5EF4-FFF2-40B4-BE49-F238E27FC236}">
                      <a16:creationId xmlns:a16="http://schemas.microsoft.com/office/drawing/2014/main" id="{4C177D1E-15F4-224E-9768-88048FD49015}"/>
                    </a:ext>
                  </a:extLst>
                </p:cNvPr>
                <p:cNvSpPr/>
                <p:nvPr/>
              </p:nvSpPr>
              <p:spPr>
                <a:xfrm>
                  <a:off x="8866954" y="3267729"/>
                  <a:ext cx="85249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08" name="Oval 207">
                  <a:extLst>
                    <a:ext uri="{FF2B5EF4-FFF2-40B4-BE49-F238E27FC236}">
                      <a16:creationId xmlns:a16="http://schemas.microsoft.com/office/drawing/2014/main" id="{1067CC33-1903-7E4A-9F1E-FFFDAF3B544E}"/>
                    </a:ext>
                  </a:extLst>
                </p:cNvPr>
                <p:cNvSpPr/>
                <p:nvPr/>
              </p:nvSpPr>
              <p:spPr>
                <a:xfrm>
                  <a:off x="8952203" y="3267729"/>
                  <a:ext cx="80763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09" name="Oval 208">
                  <a:extLst>
                    <a:ext uri="{FF2B5EF4-FFF2-40B4-BE49-F238E27FC236}">
                      <a16:creationId xmlns:a16="http://schemas.microsoft.com/office/drawing/2014/main" id="{5E99137F-C3A1-284E-BEA1-57C540EDA79C}"/>
                    </a:ext>
                  </a:extLst>
                </p:cNvPr>
                <p:cNvSpPr/>
                <p:nvPr/>
              </p:nvSpPr>
              <p:spPr>
                <a:xfrm>
                  <a:off x="8790676" y="3351848"/>
                  <a:ext cx="85252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0" name="Oval 209">
                  <a:extLst>
                    <a:ext uri="{FF2B5EF4-FFF2-40B4-BE49-F238E27FC236}">
                      <a16:creationId xmlns:a16="http://schemas.microsoft.com/office/drawing/2014/main" id="{9A6BA193-7BD1-444B-BB64-7FBA80866902}"/>
                    </a:ext>
                  </a:extLst>
                </p:cNvPr>
                <p:cNvSpPr/>
                <p:nvPr/>
              </p:nvSpPr>
              <p:spPr>
                <a:xfrm>
                  <a:off x="8875928" y="3351848"/>
                  <a:ext cx="80763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1" name="Oval 210">
                  <a:extLst>
                    <a:ext uri="{FF2B5EF4-FFF2-40B4-BE49-F238E27FC236}">
                      <a16:creationId xmlns:a16="http://schemas.microsoft.com/office/drawing/2014/main" id="{F7E62114-755D-8A47-B827-EA7521B1128C}"/>
                    </a:ext>
                  </a:extLst>
                </p:cNvPr>
                <p:cNvSpPr/>
                <p:nvPr/>
              </p:nvSpPr>
              <p:spPr>
                <a:xfrm>
                  <a:off x="8956691" y="3351848"/>
                  <a:ext cx="85249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2" name="Oval 211">
                  <a:extLst>
                    <a:ext uri="{FF2B5EF4-FFF2-40B4-BE49-F238E27FC236}">
                      <a16:creationId xmlns:a16="http://schemas.microsoft.com/office/drawing/2014/main" id="{6B7678EF-48F8-E044-881E-964D3EC4DEEA}"/>
                    </a:ext>
                  </a:extLst>
                </p:cNvPr>
                <p:cNvSpPr/>
                <p:nvPr/>
              </p:nvSpPr>
              <p:spPr>
                <a:xfrm>
                  <a:off x="8799650" y="3444818"/>
                  <a:ext cx="85252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3" name="Oval 212">
                  <a:extLst>
                    <a:ext uri="{FF2B5EF4-FFF2-40B4-BE49-F238E27FC236}">
                      <a16:creationId xmlns:a16="http://schemas.microsoft.com/office/drawing/2014/main" id="{5752660F-442C-DD4F-A206-3D4C3C2B5BA9}"/>
                    </a:ext>
                  </a:extLst>
                </p:cNvPr>
                <p:cNvSpPr/>
                <p:nvPr/>
              </p:nvSpPr>
              <p:spPr>
                <a:xfrm>
                  <a:off x="8884902" y="3444818"/>
                  <a:ext cx="80763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4" name="Oval 213">
                  <a:extLst>
                    <a:ext uri="{FF2B5EF4-FFF2-40B4-BE49-F238E27FC236}">
                      <a16:creationId xmlns:a16="http://schemas.microsoft.com/office/drawing/2014/main" id="{7A350964-5748-5D47-B642-F6E8F138CC51}"/>
                    </a:ext>
                  </a:extLst>
                </p:cNvPr>
                <p:cNvSpPr/>
                <p:nvPr/>
              </p:nvSpPr>
              <p:spPr>
                <a:xfrm>
                  <a:off x="8965665" y="3444818"/>
                  <a:ext cx="85249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5" name="Oval 214">
                  <a:extLst>
                    <a:ext uri="{FF2B5EF4-FFF2-40B4-BE49-F238E27FC236}">
                      <a16:creationId xmlns:a16="http://schemas.microsoft.com/office/drawing/2014/main" id="{D14FB377-2519-5D4E-A0DA-DC9634B86606}"/>
                    </a:ext>
                  </a:extLst>
                </p:cNvPr>
                <p:cNvSpPr/>
                <p:nvPr/>
              </p:nvSpPr>
              <p:spPr>
                <a:xfrm>
                  <a:off x="9032967" y="3267729"/>
                  <a:ext cx="85252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6" name="Oval 215">
                  <a:extLst>
                    <a:ext uri="{FF2B5EF4-FFF2-40B4-BE49-F238E27FC236}">
                      <a16:creationId xmlns:a16="http://schemas.microsoft.com/office/drawing/2014/main" id="{ACCC57CF-9319-BE43-9C22-C5059CDCFFE7}"/>
                    </a:ext>
                  </a:extLst>
                </p:cNvPr>
                <p:cNvSpPr/>
                <p:nvPr/>
              </p:nvSpPr>
              <p:spPr>
                <a:xfrm>
                  <a:off x="9118218" y="3267729"/>
                  <a:ext cx="85249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7" name="Oval 216">
                  <a:extLst>
                    <a:ext uri="{FF2B5EF4-FFF2-40B4-BE49-F238E27FC236}">
                      <a16:creationId xmlns:a16="http://schemas.microsoft.com/office/drawing/2014/main" id="{114778F9-46A4-2644-AE71-3216D28B3086}"/>
                    </a:ext>
                  </a:extLst>
                </p:cNvPr>
                <p:cNvSpPr/>
                <p:nvPr/>
              </p:nvSpPr>
              <p:spPr>
                <a:xfrm>
                  <a:off x="9203467" y="3267729"/>
                  <a:ext cx="85252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8" name="Oval 217">
                  <a:extLst>
                    <a:ext uri="{FF2B5EF4-FFF2-40B4-BE49-F238E27FC236}">
                      <a16:creationId xmlns:a16="http://schemas.microsoft.com/office/drawing/2014/main" id="{9B84EF9A-C811-E547-8708-3064645FEF50}"/>
                    </a:ext>
                  </a:extLst>
                </p:cNvPr>
                <p:cNvSpPr/>
                <p:nvPr/>
              </p:nvSpPr>
              <p:spPr>
                <a:xfrm>
                  <a:off x="9041940" y="3351848"/>
                  <a:ext cx="85252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19" name="Oval 218">
                  <a:extLst>
                    <a:ext uri="{FF2B5EF4-FFF2-40B4-BE49-F238E27FC236}">
                      <a16:creationId xmlns:a16="http://schemas.microsoft.com/office/drawing/2014/main" id="{007F7FAA-B043-C04A-86BD-1C0CC0E941EE}"/>
                    </a:ext>
                  </a:extLst>
                </p:cNvPr>
                <p:cNvSpPr/>
                <p:nvPr/>
              </p:nvSpPr>
              <p:spPr>
                <a:xfrm>
                  <a:off x="9127192" y="3351848"/>
                  <a:ext cx="85249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0" name="Oval 219">
                  <a:extLst>
                    <a:ext uri="{FF2B5EF4-FFF2-40B4-BE49-F238E27FC236}">
                      <a16:creationId xmlns:a16="http://schemas.microsoft.com/office/drawing/2014/main" id="{6288449D-0552-084A-BC55-DFCDE617EB40}"/>
                    </a:ext>
                  </a:extLst>
                </p:cNvPr>
                <p:cNvSpPr/>
                <p:nvPr/>
              </p:nvSpPr>
              <p:spPr>
                <a:xfrm>
                  <a:off x="9212441" y="3351848"/>
                  <a:ext cx="80763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1" name="Oval 220">
                  <a:extLst>
                    <a:ext uri="{FF2B5EF4-FFF2-40B4-BE49-F238E27FC236}">
                      <a16:creationId xmlns:a16="http://schemas.microsoft.com/office/drawing/2014/main" id="{4EC0C1A9-4008-4347-97BB-2B4A37ACA619}"/>
                    </a:ext>
                  </a:extLst>
                </p:cNvPr>
                <p:cNvSpPr/>
                <p:nvPr/>
              </p:nvSpPr>
              <p:spPr>
                <a:xfrm>
                  <a:off x="9050914" y="3444818"/>
                  <a:ext cx="85252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2" name="Oval 221">
                  <a:extLst>
                    <a:ext uri="{FF2B5EF4-FFF2-40B4-BE49-F238E27FC236}">
                      <a16:creationId xmlns:a16="http://schemas.microsoft.com/office/drawing/2014/main" id="{39B990A2-F51E-964D-A224-8017FD9D65D2}"/>
                    </a:ext>
                  </a:extLst>
                </p:cNvPr>
                <p:cNvSpPr/>
                <p:nvPr/>
              </p:nvSpPr>
              <p:spPr>
                <a:xfrm>
                  <a:off x="9136166" y="3444818"/>
                  <a:ext cx="85249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3" name="Oval 222">
                  <a:extLst>
                    <a:ext uri="{FF2B5EF4-FFF2-40B4-BE49-F238E27FC236}">
                      <a16:creationId xmlns:a16="http://schemas.microsoft.com/office/drawing/2014/main" id="{474EA5EE-780A-714A-8229-EFB7CA7E0A61}"/>
                    </a:ext>
                  </a:extLst>
                </p:cNvPr>
                <p:cNvSpPr/>
                <p:nvPr/>
              </p:nvSpPr>
              <p:spPr>
                <a:xfrm>
                  <a:off x="9221415" y="3444818"/>
                  <a:ext cx="80763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4" name="Oval 223">
                  <a:extLst>
                    <a:ext uri="{FF2B5EF4-FFF2-40B4-BE49-F238E27FC236}">
                      <a16:creationId xmlns:a16="http://schemas.microsoft.com/office/drawing/2014/main" id="{49162830-7B4B-D840-9E38-7CCFF9474C46}"/>
                    </a:ext>
                  </a:extLst>
                </p:cNvPr>
                <p:cNvSpPr/>
                <p:nvPr/>
              </p:nvSpPr>
              <p:spPr>
                <a:xfrm>
                  <a:off x="8808623" y="3537791"/>
                  <a:ext cx="80763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5" name="Oval 224">
                  <a:extLst>
                    <a:ext uri="{FF2B5EF4-FFF2-40B4-BE49-F238E27FC236}">
                      <a16:creationId xmlns:a16="http://schemas.microsoft.com/office/drawing/2014/main" id="{43724020-5604-2248-AB30-8B5FD50D86BB}"/>
                    </a:ext>
                  </a:extLst>
                </p:cNvPr>
                <p:cNvSpPr/>
                <p:nvPr/>
              </p:nvSpPr>
              <p:spPr>
                <a:xfrm>
                  <a:off x="8889387" y="3537791"/>
                  <a:ext cx="85252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6" name="Oval 225">
                  <a:extLst>
                    <a:ext uri="{FF2B5EF4-FFF2-40B4-BE49-F238E27FC236}">
                      <a16:creationId xmlns:a16="http://schemas.microsoft.com/office/drawing/2014/main" id="{2944A3EA-8F65-7E4F-B65D-8C0A0266EC0E}"/>
                    </a:ext>
                  </a:extLst>
                </p:cNvPr>
                <p:cNvSpPr/>
                <p:nvPr/>
              </p:nvSpPr>
              <p:spPr>
                <a:xfrm>
                  <a:off x="8974639" y="3537791"/>
                  <a:ext cx="85249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7" name="Oval 226">
                  <a:extLst>
                    <a:ext uri="{FF2B5EF4-FFF2-40B4-BE49-F238E27FC236}">
                      <a16:creationId xmlns:a16="http://schemas.microsoft.com/office/drawing/2014/main" id="{7A9E5C7E-7FC9-E145-AF8F-7F75EA9F2740}"/>
                    </a:ext>
                  </a:extLst>
                </p:cNvPr>
                <p:cNvSpPr/>
                <p:nvPr/>
              </p:nvSpPr>
              <p:spPr>
                <a:xfrm>
                  <a:off x="8817597" y="3621907"/>
                  <a:ext cx="80763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8" name="Oval 227">
                  <a:extLst>
                    <a:ext uri="{FF2B5EF4-FFF2-40B4-BE49-F238E27FC236}">
                      <a16:creationId xmlns:a16="http://schemas.microsoft.com/office/drawing/2014/main" id="{1FD27F1E-9A2F-5F44-9198-AE1BE7A9D31A}"/>
                    </a:ext>
                  </a:extLst>
                </p:cNvPr>
                <p:cNvSpPr/>
                <p:nvPr/>
              </p:nvSpPr>
              <p:spPr>
                <a:xfrm>
                  <a:off x="8898361" y="3621907"/>
                  <a:ext cx="85252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29" name="Oval 228">
                  <a:extLst>
                    <a:ext uri="{FF2B5EF4-FFF2-40B4-BE49-F238E27FC236}">
                      <a16:creationId xmlns:a16="http://schemas.microsoft.com/office/drawing/2014/main" id="{8A544CDF-6DF6-FE41-A924-4197F13A9471}"/>
                    </a:ext>
                  </a:extLst>
                </p:cNvPr>
                <p:cNvSpPr/>
                <p:nvPr/>
              </p:nvSpPr>
              <p:spPr>
                <a:xfrm>
                  <a:off x="8983612" y="3621907"/>
                  <a:ext cx="85249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Oval 229">
                  <a:extLst>
                    <a:ext uri="{FF2B5EF4-FFF2-40B4-BE49-F238E27FC236}">
                      <a16:creationId xmlns:a16="http://schemas.microsoft.com/office/drawing/2014/main" id="{21AC3C3A-D0D7-0F48-88E3-EE6AC533A65F}"/>
                    </a:ext>
                  </a:extLst>
                </p:cNvPr>
                <p:cNvSpPr/>
                <p:nvPr/>
              </p:nvSpPr>
              <p:spPr>
                <a:xfrm>
                  <a:off x="8822085" y="3714880"/>
                  <a:ext cx="85249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1" name="Oval 230">
                  <a:extLst>
                    <a:ext uri="{FF2B5EF4-FFF2-40B4-BE49-F238E27FC236}">
                      <a16:creationId xmlns:a16="http://schemas.microsoft.com/office/drawing/2014/main" id="{7976C140-3098-2643-8960-65A5B168E04E}"/>
                    </a:ext>
                  </a:extLst>
                </p:cNvPr>
                <p:cNvSpPr/>
                <p:nvPr/>
              </p:nvSpPr>
              <p:spPr>
                <a:xfrm>
                  <a:off x="8907334" y="3714880"/>
                  <a:ext cx="85252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Oval 231">
                  <a:extLst>
                    <a:ext uri="{FF2B5EF4-FFF2-40B4-BE49-F238E27FC236}">
                      <a16:creationId xmlns:a16="http://schemas.microsoft.com/office/drawing/2014/main" id="{D469D2DF-F561-2E46-9CAA-8FC054EF72B3}"/>
                    </a:ext>
                  </a:extLst>
                </p:cNvPr>
                <p:cNvSpPr/>
                <p:nvPr/>
              </p:nvSpPr>
              <p:spPr>
                <a:xfrm>
                  <a:off x="8992586" y="3714880"/>
                  <a:ext cx="85249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Oval 232">
                  <a:extLst>
                    <a:ext uri="{FF2B5EF4-FFF2-40B4-BE49-F238E27FC236}">
                      <a16:creationId xmlns:a16="http://schemas.microsoft.com/office/drawing/2014/main" id="{2454EB31-CF4E-A94A-9506-CA14D9F43478}"/>
                    </a:ext>
                  </a:extLst>
                </p:cNvPr>
                <p:cNvSpPr/>
                <p:nvPr/>
              </p:nvSpPr>
              <p:spPr>
                <a:xfrm>
                  <a:off x="9059888" y="3537791"/>
                  <a:ext cx="85252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4" name="Oval 233">
                  <a:extLst>
                    <a:ext uri="{FF2B5EF4-FFF2-40B4-BE49-F238E27FC236}">
                      <a16:creationId xmlns:a16="http://schemas.microsoft.com/office/drawing/2014/main" id="{525E571E-2920-284E-AEE2-E2D7B6DC0ABF}"/>
                    </a:ext>
                  </a:extLst>
                </p:cNvPr>
                <p:cNvSpPr/>
                <p:nvPr/>
              </p:nvSpPr>
              <p:spPr>
                <a:xfrm>
                  <a:off x="9145139" y="3537791"/>
                  <a:ext cx="80763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Oval 234">
                  <a:extLst>
                    <a:ext uri="{FF2B5EF4-FFF2-40B4-BE49-F238E27FC236}">
                      <a16:creationId xmlns:a16="http://schemas.microsoft.com/office/drawing/2014/main" id="{13870B14-91A5-1C45-ADDB-6B0B392CC08C}"/>
                    </a:ext>
                  </a:extLst>
                </p:cNvPr>
                <p:cNvSpPr/>
                <p:nvPr/>
              </p:nvSpPr>
              <p:spPr>
                <a:xfrm>
                  <a:off x="9225903" y="3537791"/>
                  <a:ext cx="85249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6" name="Oval 235">
                  <a:extLst>
                    <a:ext uri="{FF2B5EF4-FFF2-40B4-BE49-F238E27FC236}">
                      <a16:creationId xmlns:a16="http://schemas.microsoft.com/office/drawing/2014/main" id="{AFE57D46-402A-1448-9E14-AF5B55DB9F4F}"/>
                    </a:ext>
                  </a:extLst>
                </p:cNvPr>
                <p:cNvSpPr/>
                <p:nvPr/>
              </p:nvSpPr>
              <p:spPr>
                <a:xfrm>
                  <a:off x="9068861" y="3621907"/>
                  <a:ext cx="85252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7" name="Oval 236">
                  <a:extLst>
                    <a:ext uri="{FF2B5EF4-FFF2-40B4-BE49-F238E27FC236}">
                      <a16:creationId xmlns:a16="http://schemas.microsoft.com/office/drawing/2014/main" id="{D376FD18-225B-5249-98D0-6320679075AF}"/>
                    </a:ext>
                  </a:extLst>
                </p:cNvPr>
                <p:cNvSpPr/>
                <p:nvPr/>
              </p:nvSpPr>
              <p:spPr>
                <a:xfrm>
                  <a:off x="9154113" y="3621907"/>
                  <a:ext cx="80763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8" name="Oval 237">
                  <a:extLst>
                    <a:ext uri="{FF2B5EF4-FFF2-40B4-BE49-F238E27FC236}">
                      <a16:creationId xmlns:a16="http://schemas.microsoft.com/office/drawing/2014/main" id="{1892FCF9-1EA5-AF40-BED9-0BFE3CE57EBB}"/>
                    </a:ext>
                  </a:extLst>
                </p:cNvPr>
                <p:cNvSpPr/>
                <p:nvPr/>
              </p:nvSpPr>
              <p:spPr>
                <a:xfrm>
                  <a:off x="9234877" y="3621907"/>
                  <a:ext cx="85249" cy="92973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39" name="Oval 238">
                  <a:extLst>
                    <a:ext uri="{FF2B5EF4-FFF2-40B4-BE49-F238E27FC236}">
                      <a16:creationId xmlns:a16="http://schemas.microsoft.com/office/drawing/2014/main" id="{E7A96F1C-24DA-A34C-B19B-41C0C8CB0176}"/>
                    </a:ext>
                  </a:extLst>
                </p:cNvPr>
                <p:cNvSpPr/>
                <p:nvPr/>
              </p:nvSpPr>
              <p:spPr>
                <a:xfrm>
                  <a:off x="9077835" y="3714880"/>
                  <a:ext cx="80763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40" name="Oval 239">
                  <a:extLst>
                    <a:ext uri="{FF2B5EF4-FFF2-40B4-BE49-F238E27FC236}">
                      <a16:creationId xmlns:a16="http://schemas.microsoft.com/office/drawing/2014/main" id="{BFEC6A7E-DBB0-D245-BEF3-C0C8957CDF72}"/>
                    </a:ext>
                  </a:extLst>
                </p:cNvPr>
                <p:cNvSpPr/>
                <p:nvPr/>
              </p:nvSpPr>
              <p:spPr>
                <a:xfrm>
                  <a:off x="9158599" y="3714880"/>
                  <a:ext cx="85252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241" name="Oval 240">
                  <a:extLst>
                    <a:ext uri="{FF2B5EF4-FFF2-40B4-BE49-F238E27FC236}">
                      <a16:creationId xmlns:a16="http://schemas.microsoft.com/office/drawing/2014/main" id="{80BEA79A-885D-F14C-8D4D-E00B826499CF}"/>
                    </a:ext>
                  </a:extLst>
                </p:cNvPr>
                <p:cNvSpPr/>
                <p:nvPr/>
              </p:nvSpPr>
              <p:spPr>
                <a:xfrm>
                  <a:off x="9243850" y="3714880"/>
                  <a:ext cx="85249" cy="92970"/>
                </a:xfrm>
                <a:prstGeom prst="ellipse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>
                  <a:solidFill>
                    <a:schemeClr val="accent3">
                      <a:lumMod val="50000"/>
                    </a:schemeClr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4572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56" name="Oval 417">
              <a:extLst>
                <a:ext uri="{FF2B5EF4-FFF2-40B4-BE49-F238E27FC236}">
                  <a16:creationId xmlns:a16="http://schemas.microsoft.com/office/drawing/2014/main" id="{4C3CD7D6-E424-704E-9859-7110B96CE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256" y="3486883"/>
              <a:ext cx="52387" cy="47625"/>
            </a:xfrm>
            <a:prstGeom prst="ellipse">
              <a:avLst/>
            </a:prstGeom>
            <a:solidFill>
              <a:srgbClr val="2D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57" name="Oval 438">
              <a:extLst>
                <a:ext uri="{FF2B5EF4-FFF2-40B4-BE49-F238E27FC236}">
                  <a16:creationId xmlns:a16="http://schemas.microsoft.com/office/drawing/2014/main" id="{A506CFA0-3F03-1A42-9BEE-F7117E200E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1618" y="3359883"/>
              <a:ext cx="53975" cy="4762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58" name="Oval 440">
              <a:extLst>
                <a:ext uri="{FF2B5EF4-FFF2-40B4-BE49-F238E27FC236}">
                  <a16:creationId xmlns:a16="http://schemas.microsoft.com/office/drawing/2014/main" id="{C3C40917-A8F1-014B-8C60-B6AC86685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5606" y="3558321"/>
              <a:ext cx="53975" cy="4762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59" name="Oval 443">
              <a:extLst>
                <a:ext uri="{FF2B5EF4-FFF2-40B4-BE49-F238E27FC236}">
                  <a16:creationId xmlns:a16="http://schemas.microsoft.com/office/drawing/2014/main" id="{918B90FB-7E02-E04B-855F-96952E721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2906" y="3407508"/>
              <a:ext cx="53975" cy="460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0" name="Oval 448">
              <a:extLst>
                <a:ext uri="{FF2B5EF4-FFF2-40B4-BE49-F238E27FC236}">
                  <a16:creationId xmlns:a16="http://schemas.microsoft.com/office/drawing/2014/main" id="{DC8D7438-4600-DD43-A192-12DF52F78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61631" y="3232883"/>
              <a:ext cx="53975" cy="46038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1" name="Oval 451">
              <a:extLst>
                <a:ext uri="{FF2B5EF4-FFF2-40B4-BE49-F238E27FC236}">
                  <a16:creationId xmlns:a16="http://schemas.microsoft.com/office/drawing/2014/main" id="{2E29A0A6-4A5A-E546-8DF3-A1E52EF08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4318" y="3520221"/>
              <a:ext cx="53975" cy="4762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E3887B9D-E6DE-DB46-BCA7-387D46F5C7CE}"/>
                </a:ext>
              </a:extLst>
            </p:cNvPr>
            <p:cNvSpPr>
              <a:spLocks/>
            </p:cNvSpPr>
            <p:nvPr/>
          </p:nvSpPr>
          <p:spPr>
            <a:xfrm>
              <a:off x="4101306" y="3096358"/>
              <a:ext cx="52387" cy="4762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91435" tIns="45718" rIns="91435" bIns="45718"/>
            <a:lstStyle/>
            <a:p>
              <a:pPr marL="342881" marR="0" lvl="0" indent="-342881" algn="l" defTabSz="914349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2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-122"/>
                <a:cs typeface="宋体" charset="-122"/>
              </a:endParaRPr>
            </a:p>
          </p:txBody>
        </p:sp>
        <p:sp>
          <p:nvSpPr>
            <p:cNvPr id="163" name="Oval 481">
              <a:extLst>
                <a:ext uri="{FF2B5EF4-FFF2-40B4-BE49-F238E27FC236}">
                  <a16:creationId xmlns:a16="http://schemas.microsoft.com/office/drawing/2014/main" id="{7B2F4E7E-DB41-B642-BE90-74A3BB680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093" y="3286858"/>
              <a:ext cx="53975" cy="47625"/>
            </a:xfrm>
            <a:prstGeom prst="ellipse">
              <a:avLst/>
            </a:prstGeom>
            <a:solidFill>
              <a:srgbClr val="606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4" name="Oval 482">
              <a:extLst>
                <a:ext uri="{FF2B5EF4-FFF2-40B4-BE49-F238E27FC236}">
                  <a16:creationId xmlns:a16="http://schemas.microsoft.com/office/drawing/2014/main" id="{5CE6E393-DBB1-B149-AB8B-0627F81CFF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3543" y="3653571"/>
              <a:ext cx="53975" cy="46037"/>
            </a:xfrm>
            <a:prstGeom prst="ellipse">
              <a:avLst/>
            </a:prstGeom>
            <a:solidFill>
              <a:srgbClr val="606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5" name="Oval 506">
              <a:extLst>
                <a:ext uri="{FF2B5EF4-FFF2-40B4-BE49-F238E27FC236}">
                  <a16:creationId xmlns:a16="http://schemas.microsoft.com/office/drawing/2014/main" id="{D99D9F2C-5615-AC4D-9A01-31CEEE31D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9881" y="3185258"/>
              <a:ext cx="53975" cy="47625"/>
            </a:xfrm>
            <a:prstGeom prst="ellipse">
              <a:avLst/>
            </a:prstGeom>
            <a:solidFill>
              <a:srgbClr val="606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6" name="Oval 507">
              <a:extLst>
                <a:ext uri="{FF2B5EF4-FFF2-40B4-BE49-F238E27FC236}">
                  <a16:creationId xmlns:a16="http://schemas.microsoft.com/office/drawing/2014/main" id="{507DE926-570D-5B49-9953-5F46870AC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9893" y="3810733"/>
              <a:ext cx="52388" cy="46038"/>
            </a:xfrm>
            <a:prstGeom prst="ellipse">
              <a:avLst/>
            </a:prstGeom>
            <a:solidFill>
              <a:srgbClr val="606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B8EFBFB2-BA2E-AF42-BADE-E14A721D349F}"/>
                </a:ext>
              </a:extLst>
            </p:cNvPr>
            <p:cNvSpPr>
              <a:spLocks/>
            </p:cNvSpPr>
            <p:nvPr/>
          </p:nvSpPr>
          <p:spPr>
            <a:xfrm>
              <a:off x="4187031" y="3336071"/>
              <a:ext cx="53975" cy="46037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lIns="91435" tIns="45718" rIns="91435" bIns="45718"/>
            <a:lstStyle/>
            <a:p>
              <a:pPr marL="342881" marR="0" lvl="0" indent="-342881" algn="l" defTabSz="914349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2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-122"/>
                <a:cs typeface="宋体" charset="-122"/>
              </a:endParaRPr>
            </a:p>
          </p:txBody>
        </p:sp>
        <p:sp>
          <p:nvSpPr>
            <p:cNvPr id="168" name="Oval 522">
              <a:extLst>
                <a:ext uri="{FF2B5EF4-FFF2-40B4-BE49-F238E27FC236}">
                  <a16:creationId xmlns:a16="http://schemas.microsoft.com/office/drawing/2014/main" id="{C453270D-E9BB-6947-8937-4FE6086EB5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2093" y="3304321"/>
              <a:ext cx="42863" cy="46037"/>
            </a:xfrm>
            <a:prstGeom prst="ellipse">
              <a:avLst/>
            </a:prstGeom>
            <a:solidFill>
              <a:srgbClr val="FF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69" name="Oval 526">
              <a:extLst>
                <a:ext uri="{FF2B5EF4-FFF2-40B4-BE49-F238E27FC236}">
                  <a16:creationId xmlns:a16="http://schemas.microsoft.com/office/drawing/2014/main" id="{64984B83-7ACE-2542-B2E3-4FFE00C26C3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7806" y="2805846"/>
              <a:ext cx="44450" cy="46037"/>
            </a:xfrm>
            <a:prstGeom prst="ellipse">
              <a:avLst/>
            </a:prstGeom>
            <a:solidFill>
              <a:srgbClr val="FF8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70" name="Oval 528">
              <a:extLst>
                <a:ext uri="{FF2B5EF4-FFF2-40B4-BE49-F238E27FC236}">
                  <a16:creationId xmlns:a16="http://schemas.microsoft.com/office/drawing/2014/main" id="{CB98BCF1-3601-1A41-A7CA-F7B2CCC44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4318" y="3453546"/>
              <a:ext cx="52388" cy="46037"/>
            </a:xfrm>
            <a:prstGeom prst="ellipse">
              <a:avLst/>
            </a:prstGeom>
            <a:solidFill>
              <a:srgbClr val="2DE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sp>
          <p:nvSpPr>
            <p:cNvPr id="171" name="Oval 532">
              <a:extLst>
                <a:ext uri="{FF2B5EF4-FFF2-40B4-BE49-F238E27FC236}">
                  <a16:creationId xmlns:a16="http://schemas.microsoft.com/office/drawing/2014/main" id="{748EC235-AAA3-7845-A02F-C53CE1711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743" y="2950308"/>
              <a:ext cx="52388" cy="47625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91435" tIns="45718" rIns="91435" bIns="45718"/>
            <a:lstStyle/>
            <a:p>
              <a:pPr marL="341313" marR="0" lvl="0" indent="-341313" algn="l" defTabSz="912813" rtl="0" eaLnBrk="1" fontAlgn="base" latinLnBrk="0" hangingPunct="1">
                <a:lnSpc>
                  <a:spcPct val="9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A6DB00"/>
                </a:buClr>
                <a:buSzPct val="75000"/>
                <a:buFont typeface="Monotype Sorts" charset="0"/>
                <a:buChar char="n"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charset="0"/>
                <a:cs typeface="宋体" charset="0"/>
              </a:endParaRPr>
            </a:p>
          </p:txBody>
        </p:sp>
        <p:grpSp>
          <p:nvGrpSpPr>
            <p:cNvPr id="172" name="Group 557">
              <a:extLst>
                <a:ext uri="{FF2B5EF4-FFF2-40B4-BE49-F238E27FC236}">
                  <a16:creationId xmlns:a16="http://schemas.microsoft.com/office/drawing/2014/main" id="{7A709930-FC4F-974F-AF69-4927B05F509C}"/>
                </a:ext>
              </a:extLst>
            </p:cNvPr>
            <p:cNvGrpSpPr>
              <a:grpSpLocks/>
            </p:cNvGrpSpPr>
            <p:nvPr/>
          </p:nvGrpSpPr>
          <p:grpSpPr bwMode="auto">
            <a:xfrm rot="-8480045">
              <a:off x="4369593" y="2936021"/>
              <a:ext cx="73025" cy="55562"/>
              <a:chOff x="5431596" y="2935259"/>
              <a:chExt cx="1346556" cy="1302586"/>
            </a:xfrm>
          </p:grpSpPr>
          <p:sp>
            <p:nvSpPr>
              <p:cNvPr id="198" name="Isosceles Triangle 558">
                <a:extLst>
                  <a:ext uri="{FF2B5EF4-FFF2-40B4-BE49-F238E27FC236}">
                    <a16:creationId xmlns:a16="http://schemas.microsoft.com/office/drawing/2014/main" id="{6B34FEAC-B6D5-CF41-834B-AFD57FEDB3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16540" y="3334838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99" name="Isosceles Triangle 559">
                <a:extLst>
                  <a:ext uri="{FF2B5EF4-FFF2-40B4-BE49-F238E27FC236}">
                    <a16:creationId xmlns:a16="http://schemas.microsoft.com/office/drawing/2014/main" id="{34A72345-42F0-E34D-A73D-27FDCA06C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16841" y="3582299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200" name="Isosceles Triangle 109">
                <a:extLst>
                  <a:ext uri="{FF2B5EF4-FFF2-40B4-BE49-F238E27FC236}">
                    <a16:creationId xmlns:a16="http://schemas.microsoft.com/office/drawing/2014/main" id="{B1B14FD3-94CA-9E4B-A67D-56E8CB6D8887}"/>
                  </a:ext>
                </a:extLst>
              </p:cNvPr>
              <p:cNvSpPr/>
              <p:nvPr/>
            </p:nvSpPr>
            <p:spPr>
              <a:xfrm rot="5400000">
                <a:off x="6557533" y="3815134"/>
                <a:ext cx="260508" cy="263447"/>
              </a:xfrm>
              <a:prstGeom prst="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marL="342881" marR="0" lvl="0" indent="-342881" algn="l" defTabSz="914349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2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-122"/>
                  <a:cs typeface="宋体" charset="-122"/>
                </a:endParaRPr>
              </a:p>
            </p:txBody>
          </p:sp>
          <p:sp>
            <p:nvSpPr>
              <p:cNvPr id="201" name="Isosceles Triangle 561">
                <a:extLst>
                  <a:ext uri="{FF2B5EF4-FFF2-40B4-BE49-F238E27FC236}">
                    <a16:creationId xmlns:a16="http://schemas.microsoft.com/office/drawing/2014/main" id="{362ACBD8-9AB8-AC4A-86D9-B43F2556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08437" y="3085225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2DE600"/>
              </a:solidFill>
              <a:ln w="9525">
                <a:solidFill>
                  <a:srgbClr val="2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202" name="Chord 201">
                <a:extLst>
                  <a:ext uri="{FF2B5EF4-FFF2-40B4-BE49-F238E27FC236}">
                    <a16:creationId xmlns:a16="http://schemas.microsoft.com/office/drawing/2014/main" id="{C2624C08-A1F9-0244-BC77-E3D2537B1E8E}"/>
                  </a:ext>
                </a:extLst>
              </p:cNvPr>
              <p:cNvSpPr/>
              <p:nvPr/>
            </p:nvSpPr>
            <p:spPr>
              <a:xfrm>
                <a:off x="5460862" y="2935266"/>
                <a:ext cx="1288010" cy="1302586"/>
              </a:xfrm>
              <a:prstGeom prst="chord">
                <a:avLst>
                  <a:gd name="adj1" fmla="val 2856079"/>
                  <a:gd name="adj2" fmla="val 18720145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57150" cmpd="sng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 marL="342881" marR="0" lvl="0" indent="-342881" algn="l" defTabSz="914349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2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-122"/>
                  <a:cs typeface="宋体" charset="-122"/>
                </a:endParaRPr>
              </a:p>
            </p:txBody>
          </p:sp>
        </p:grpSp>
        <p:grpSp>
          <p:nvGrpSpPr>
            <p:cNvPr id="173" name="Group 564">
              <a:extLst>
                <a:ext uri="{FF2B5EF4-FFF2-40B4-BE49-F238E27FC236}">
                  <a16:creationId xmlns:a16="http://schemas.microsoft.com/office/drawing/2014/main" id="{475C641A-6AE9-CA40-9068-84E91B0AC5AD}"/>
                </a:ext>
              </a:extLst>
            </p:cNvPr>
            <p:cNvGrpSpPr>
              <a:grpSpLocks/>
            </p:cNvGrpSpPr>
            <p:nvPr/>
          </p:nvGrpSpPr>
          <p:grpSpPr bwMode="auto">
            <a:xfrm rot="-8430343">
              <a:off x="4720431" y="4415571"/>
              <a:ext cx="95250" cy="96837"/>
              <a:chOff x="5431596" y="2935259"/>
              <a:chExt cx="1346556" cy="1302586"/>
            </a:xfrm>
          </p:grpSpPr>
          <p:sp>
            <p:nvSpPr>
              <p:cNvPr id="193" name="Isosceles Triangle 565">
                <a:extLst>
                  <a:ext uri="{FF2B5EF4-FFF2-40B4-BE49-F238E27FC236}">
                    <a16:creationId xmlns:a16="http://schemas.microsoft.com/office/drawing/2014/main" id="{318726A4-FA2F-A94D-AAB5-4FC7207EAE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16540" y="3334838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94" name="Isosceles Triangle 566">
                <a:extLst>
                  <a:ext uri="{FF2B5EF4-FFF2-40B4-BE49-F238E27FC236}">
                    <a16:creationId xmlns:a16="http://schemas.microsoft.com/office/drawing/2014/main" id="{79C8BA56-6422-F94D-960F-792AF94F48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16841" y="3582299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95" name="Isosceles Triangle 115">
                <a:extLst>
                  <a:ext uri="{FF2B5EF4-FFF2-40B4-BE49-F238E27FC236}">
                    <a16:creationId xmlns:a16="http://schemas.microsoft.com/office/drawing/2014/main" id="{DD580484-3956-4D4C-99A2-C235013FC4B4}"/>
                  </a:ext>
                </a:extLst>
              </p:cNvPr>
              <p:cNvSpPr/>
              <p:nvPr/>
            </p:nvSpPr>
            <p:spPr>
              <a:xfrm rot="5400000">
                <a:off x="6562351" y="3820222"/>
                <a:ext cx="256248" cy="246876"/>
              </a:xfrm>
              <a:prstGeom prst="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marL="342881" marR="0" lvl="0" indent="-342881" algn="l" defTabSz="914349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2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-122"/>
                  <a:cs typeface="宋体" charset="-122"/>
                </a:endParaRPr>
              </a:p>
            </p:txBody>
          </p:sp>
          <p:sp>
            <p:nvSpPr>
              <p:cNvPr id="196" name="Isosceles Triangle 568">
                <a:extLst>
                  <a:ext uri="{FF2B5EF4-FFF2-40B4-BE49-F238E27FC236}">
                    <a16:creationId xmlns:a16="http://schemas.microsoft.com/office/drawing/2014/main" id="{77E2DF1F-72D7-DF49-A152-20BF9AF4D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08437" y="3085225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2DE600"/>
              </a:solidFill>
              <a:ln w="9525">
                <a:solidFill>
                  <a:srgbClr val="2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97" name="Chord 196">
                <a:extLst>
                  <a:ext uri="{FF2B5EF4-FFF2-40B4-BE49-F238E27FC236}">
                    <a16:creationId xmlns:a16="http://schemas.microsoft.com/office/drawing/2014/main" id="{E1C6C05D-71C8-FA4D-87D2-DAF199753E9B}"/>
                  </a:ext>
                </a:extLst>
              </p:cNvPr>
              <p:cNvSpPr/>
              <p:nvPr/>
            </p:nvSpPr>
            <p:spPr>
              <a:xfrm>
                <a:off x="5454044" y="2935255"/>
                <a:ext cx="1301671" cy="1302586"/>
              </a:xfrm>
              <a:prstGeom prst="chord">
                <a:avLst>
                  <a:gd name="adj1" fmla="val 2856079"/>
                  <a:gd name="adj2" fmla="val 18720145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57150" cmpd="sng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 marL="342881" marR="0" lvl="0" indent="-342881" algn="l" defTabSz="914349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2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-122"/>
                  <a:cs typeface="宋体" charset="-122"/>
                </a:endParaRPr>
              </a:p>
            </p:txBody>
          </p:sp>
        </p:grpSp>
        <p:grpSp>
          <p:nvGrpSpPr>
            <p:cNvPr id="174" name="Group 570">
              <a:extLst>
                <a:ext uri="{FF2B5EF4-FFF2-40B4-BE49-F238E27FC236}">
                  <a16:creationId xmlns:a16="http://schemas.microsoft.com/office/drawing/2014/main" id="{9DD6DF8B-A99B-894E-A671-22E39CE2D198}"/>
                </a:ext>
              </a:extLst>
            </p:cNvPr>
            <p:cNvGrpSpPr>
              <a:grpSpLocks/>
            </p:cNvGrpSpPr>
            <p:nvPr/>
          </p:nvGrpSpPr>
          <p:grpSpPr bwMode="auto">
            <a:xfrm rot="10800000" flipH="1">
              <a:off x="3940968" y="4025046"/>
              <a:ext cx="50800" cy="73025"/>
              <a:chOff x="5431596" y="2935259"/>
              <a:chExt cx="1346556" cy="1302586"/>
            </a:xfrm>
          </p:grpSpPr>
          <p:sp>
            <p:nvSpPr>
              <p:cNvPr id="188" name="Isosceles Triangle 571">
                <a:extLst>
                  <a:ext uri="{FF2B5EF4-FFF2-40B4-BE49-F238E27FC236}">
                    <a16:creationId xmlns:a16="http://schemas.microsoft.com/office/drawing/2014/main" id="{F0AC8017-BAA1-B743-A3E0-14C5B07C4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16540" y="3334838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FF6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89" name="Isosceles Triangle 572">
                <a:extLst>
                  <a:ext uri="{FF2B5EF4-FFF2-40B4-BE49-F238E27FC236}">
                    <a16:creationId xmlns:a16="http://schemas.microsoft.com/office/drawing/2014/main" id="{5B89FA3D-64FE-7F4A-AEF3-2586F682DA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16841" y="3582299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90" name="Isosceles Triangle 121">
                <a:extLst>
                  <a:ext uri="{FF2B5EF4-FFF2-40B4-BE49-F238E27FC236}">
                    <a16:creationId xmlns:a16="http://schemas.microsoft.com/office/drawing/2014/main" id="{DD131146-4BBE-B34E-9686-16AD7D8AB1C2}"/>
                  </a:ext>
                </a:extLst>
              </p:cNvPr>
              <p:cNvSpPr/>
              <p:nvPr/>
            </p:nvSpPr>
            <p:spPr>
              <a:xfrm rot="5400000">
                <a:off x="6510327" y="3856752"/>
                <a:ext cx="283171" cy="252479"/>
              </a:xfrm>
              <a:prstGeom prst="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marL="342881" marR="0" lvl="0" indent="-342881" algn="l" defTabSz="914349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2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-122"/>
                  <a:cs typeface="宋体" charset="-122"/>
                </a:endParaRPr>
              </a:p>
            </p:txBody>
          </p:sp>
          <p:sp>
            <p:nvSpPr>
              <p:cNvPr id="191" name="Isosceles Triangle 574">
                <a:extLst>
                  <a:ext uri="{FF2B5EF4-FFF2-40B4-BE49-F238E27FC236}">
                    <a16:creationId xmlns:a16="http://schemas.microsoft.com/office/drawing/2014/main" id="{CF699E38-1445-D844-A822-161943B65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508437" y="3085225"/>
                <a:ext cx="264445" cy="249971"/>
              </a:xfrm>
              <a:prstGeom prst="triangle">
                <a:avLst>
                  <a:gd name="adj" fmla="val 50000"/>
                </a:avLst>
              </a:prstGeom>
              <a:solidFill>
                <a:srgbClr val="2DE600"/>
              </a:solidFill>
              <a:ln w="9525">
                <a:solidFill>
                  <a:srgbClr val="2DE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341313" marR="0" lvl="0" indent="-341313" algn="l" defTabSz="912813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0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0"/>
                  <a:cs typeface="宋体" charset="0"/>
                </a:endParaRPr>
              </a:p>
            </p:txBody>
          </p:sp>
          <p:sp>
            <p:nvSpPr>
              <p:cNvPr id="192" name="Chord 191">
                <a:extLst>
                  <a:ext uri="{FF2B5EF4-FFF2-40B4-BE49-F238E27FC236}">
                    <a16:creationId xmlns:a16="http://schemas.microsoft.com/office/drawing/2014/main" id="{EE9F19EF-CD68-A246-A1A3-14ADE86BE804}"/>
                  </a:ext>
                </a:extLst>
              </p:cNvPr>
              <p:cNvSpPr/>
              <p:nvPr/>
            </p:nvSpPr>
            <p:spPr>
              <a:xfrm>
                <a:off x="5347436" y="2963585"/>
                <a:ext cx="1304489" cy="1302586"/>
              </a:xfrm>
              <a:prstGeom prst="chord">
                <a:avLst>
                  <a:gd name="adj1" fmla="val 2856079"/>
                  <a:gd name="adj2" fmla="val 18720145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57150" cmpd="sng">
                <a:solidFill>
                  <a:schemeClr val="accent6">
                    <a:lumMod val="40000"/>
                    <a:lumOff val="60000"/>
                  </a:schemeClr>
                </a:solidFill>
              </a:ln>
            </p:spPr>
            <p:txBody>
              <a:bodyPr/>
              <a:lstStyle/>
              <a:p>
                <a:pPr marL="342881" marR="0" lvl="0" indent="-342881" algn="l" defTabSz="914349" rtl="0" eaLnBrk="1" fontAlgn="base" latinLnBrk="0" hangingPunct="1">
                  <a:lnSpc>
                    <a:spcPct val="9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A6DB00"/>
                  </a:buClr>
                  <a:buSzPct val="75000"/>
                  <a:buFont typeface="Monotype Sorts" charset="2"/>
                  <a:buChar char="n"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charset="-122"/>
                  <a:cs typeface="宋体" charset="-122"/>
                </a:endParaRPr>
              </a:p>
            </p:txBody>
          </p:sp>
        </p:grp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8989AC7E-CA3A-454E-97E3-74E26DEA1041}"/>
                </a:ext>
              </a:extLst>
            </p:cNvPr>
            <p:cNvSpPr/>
            <p:nvPr/>
          </p:nvSpPr>
          <p:spPr>
            <a:xfrm>
              <a:off x="2815431" y="1764446"/>
              <a:ext cx="2947987" cy="388778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3DDBB795-AC0C-FE45-8FA7-483D9562F61B}"/>
                </a:ext>
              </a:extLst>
            </p:cNvPr>
            <p:cNvSpPr/>
            <p:nvPr/>
          </p:nvSpPr>
          <p:spPr>
            <a:xfrm>
              <a:off x="1086643" y="3401158"/>
              <a:ext cx="863600" cy="107473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38C98D06-D98B-1A43-8323-444CA841E91F}"/>
                </a:ext>
              </a:extLst>
            </p:cNvPr>
            <p:cNvCxnSpPr/>
            <p:nvPr/>
          </p:nvCxnSpPr>
          <p:spPr>
            <a:xfrm flipV="1">
              <a:off x="1950243" y="1764446"/>
              <a:ext cx="865188" cy="1612900"/>
            </a:xfrm>
            <a:prstGeom prst="line">
              <a:avLst/>
            </a:prstGeom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3A24194E-72E4-B741-BC9D-6AD94ED90CEF}"/>
                </a:ext>
              </a:extLst>
            </p:cNvPr>
            <p:cNvCxnSpPr/>
            <p:nvPr/>
          </p:nvCxnSpPr>
          <p:spPr>
            <a:xfrm>
              <a:off x="1950243" y="4455258"/>
              <a:ext cx="865188" cy="1117600"/>
            </a:xfrm>
            <a:prstGeom prst="line">
              <a:avLst/>
            </a:prstGeom>
            <a:ln w="9525" cmpd="sng">
              <a:solidFill>
                <a:schemeClr val="tx1"/>
              </a:solidFill>
              <a:prstDash val="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56367077-61FB-8446-B1A5-0D275812573F}"/>
                </a:ext>
              </a:extLst>
            </p:cNvPr>
            <p:cNvSpPr/>
            <p:nvPr/>
          </p:nvSpPr>
          <p:spPr>
            <a:xfrm>
              <a:off x="3991768" y="3124933"/>
              <a:ext cx="309563" cy="585788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sysDot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grpSp>
          <p:nvGrpSpPr>
            <p:cNvPr id="180" name="Group 593">
              <a:extLst>
                <a:ext uri="{FF2B5EF4-FFF2-40B4-BE49-F238E27FC236}">
                  <a16:creationId xmlns:a16="http://schemas.microsoft.com/office/drawing/2014/main" id="{FF9933C9-5D4B-3242-BA53-0A03CBAC2146}"/>
                </a:ext>
              </a:extLst>
            </p:cNvPr>
            <p:cNvGrpSpPr>
              <a:grpSpLocks/>
            </p:cNvGrpSpPr>
            <p:nvPr/>
          </p:nvGrpSpPr>
          <p:grpSpPr bwMode="auto">
            <a:xfrm rot="2255923">
              <a:off x="456406" y="4096483"/>
              <a:ext cx="374650" cy="400050"/>
              <a:chOff x="2824163" y="3636963"/>
              <a:chExt cx="760412" cy="703262"/>
            </a:xfrm>
          </p:grpSpPr>
          <p:sp>
            <p:nvSpPr>
              <p:cNvPr id="185" name="Block Arc 34">
                <a:extLst>
                  <a:ext uri="{FF2B5EF4-FFF2-40B4-BE49-F238E27FC236}">
                    <a16:creationId xmlns:a16="http://schemas.microsoft.com/office/drawing/2014/main" id="{39F84BD1-7A41-2043-9348-204F31B4C7B0}"/>
                  </a:ext>
                </a:extLst>
              </p:cNvPr>
              <p:cNvSpPr>
                <a:spLocks/>
              </p:cNvSpPr>
              <p:nvPr/>
            </p:nvSpPr>
            <p:spPr bwMode="auto">
              <a:xfrm rot="16414956">
                <a:off x="3221112" y="3880856"/>
                <a:ext cx="379538" cy="341541"/>
              </a:xfrm>
              <a:custGeom>
                <a:avLst/>
                <a:gdLst>
                  <a:gd name="T0" fmla="*/ 8381 w 378354"/>
                  <a:gd name="T1" fmla="*/ 186755 h 342900"/>
                  <a:gd name="T2" fmla="*/ 371771 w 378354"/>
                  <a:gd name="T3" fmla="*/ 175548 h 342900"/>
                  <a:gd name="T4" fmla="*/ 189706 w 378354"/>
                  <a:gd name="T5" fmla="*/ 171450 h 342900"/>
                  <a:gd name="T6" fmla="*/ 5898240 60000 65536"/>
                  <a:gd name="T7" fmla="*/ 5898240 60000 65536"/>
                  <a:gd name="T8" fmla="*/ 5898240 60000 65536"/>
                  <a:gd name="T9" fmla="*/ 0 w 378354"/>
                  <a:gd name="T10" fmla="*/ 0 h 342900"/>
                  <a:gd name="T11" fmla="*/ 378354 w 378354"/>
                  <a:gd name="T12" fmla="*/ 187393 h 3429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78354" h="342900">
                    <a:moveTo>
                      <a:pt x="820" y="187393"/>
                    </a:moveTo>
                    <a:lnTo>
                      <a:pt x="819" y="187393"/>
                    </a:lnTo>
                    <a:cubicBezTo>
                      <a:pt x="273" y="182093"/>
                      <a:pt x="0" y="176772"/>
                      <a:pt x="0" y="171450"/>
                    </a:cubicBezTo>
                    <a:cubicBezTo>
                      <a:pt x="0" y="76760"/>
                      <a:pt x="84697" y="0"/>
                      <a:pt x="189177" y="0"/>
                    </a:cubicBezTo>
                    <a:cubicBezTo>
                      <a:pt x="293656" y="0"/>
                      <a:pt x="378354" y="76760"/>
                      <a:pt x="378354" y="171450"/>
                    </a:cubicBezTo>
                    <a:cubicBezTo>
                      <a:pt x="378353" y="172873"/>
                      <a:pt x="378334" y="174296"/>
                      <a:pt x="378295" y="175719"/>
                    </a:cubicBezTo>
                    <a:lnTo>
                      <a:pt x="363170" y="175378"/>
                    </a:lnTo>
                    <a:cubicBezTo>
                      <a:pt x="363206" y="174068"/>
                      <a:pt x="363225" y="172759"/>
                      <a:pt x="363225" y="171450"/>
                    </a:cubicBezTo>
                    <a:cubicBezTo>
                      <a:pt x="363225" y="85116"/>
                      <a:pt x="285301" y="15129"/>
                      <a:pt x="189177" y="15129"/>
                    </a:cubicBezTo>
                    <a:cubicBezTo>
                      <a:pt x="93052" y="15129"/>
                      <a:pt x="15129" y="85116"/>
                      <a:pt x="15129" y="171450"/>
                    </a:cubicBezTo>
                    <a:cubicBezTo>
                      <a:pt x="15128" y="176347"/>
                      <a:pt x="15385" y="181241"/>
                      <a:pt x="15896" y="186117"/>
                    </a:cubicBezTo>
                    <a:close/>
                  </a:path>
                </a:pathLst>
              </a:custGeom>
              <a:solidFill>
                <a:srgbClr val="00C200"/>
              </a:solidFill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dist="38100" dir="2700000" rotWithShape="0">
                  <a:srgbClr val="000000">
                    <a:alpha val="42998"/>
                  </a:srgbClr>
                </a:outerShdw>
              </a:effectLst>
            </p:spPr>
            <p:txBody>
              <a:bodyPr lIns="91420" tIns="45710" rIns="91420" bIns="45710"/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itchFamily="-109" charset="-122"/>
                  <a:cs typeface="Times New Roman"/>
                </a:endParaRPr>
              </a:p>
            </p:txBody>
          </p:sp>
          <p:sp>
            <p:nvSpPr>
              <p:cNvPr id="186" name="Block Arc 35">
                <a:extLst>
                  <a:ext uri="{FF2B5EF4-FFF2-40B4-BE49-F238E27FC236}">
                    <a16:creationId xmlns:a16="http://schemas.microsoft.com/office/drawing/2014/main" id="{DD21E119-294A-5944-A7F0-CE297646E0F4}"/>
                  </a:ext>
                </a:extLst>
              </p:cNvPr>
              <p:cNvSpPr>
                <a:spLocks/>
              </p:cNvSpPr>
              <p:nvPr/>
            </p:nvSpPr>
            <p:spPr bwMode="auto">
              <a:xfrm rot="16414956">
                <a:off x="2996666" y="3800262"/>
                <a:ext cx="566517" cy="441427"/>
              </a:xfrm>
              <a:custGeom>
                <a:avLst/>
                <a:gdLst>
                  <a:gd name="T0" fmla="*/ 11350 w 566209"/>
                  <a:gd name="T1" fmla="*/ 242889 h 439420"/>
                  <a:gd name="T2" fmla="*/ 556917 w 566209"/>
                  <a:gd name="T3" fmla="*/ 226042 h 439420"/>
                  <a:gd name="T4" fmla="*/ 283370 w 566209"/>
                  <a:gd name="T5" fmla="*/ 219869 h 439420"/>
                  <a:gd name="T6" fmla="*/ 5898240 60000 65536"/>
                  <a:gd name="T7" fmla="*/ 5898240 60000 65536"/>
                  <a:gd name="T8" fmla="*/ 5898240 60000 65536"/>
                  <a:gd name="T9" fmla="*/ 0 w 566209"/>
                  <a:gd name="T10" fmla="*/ 0 h 439420"/>
                  <a:gd name="T11" fmla="*/ 566209 w 566209"/>
                  <a:gd name="T12" fmla="*/ 243531 h 43942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66209" h="439420">
                    <a:moveTo>
                      <a:pt x="1669" y="243531"/>
                    </a:moveTo>
                    <a:lnTo>
                      <a:pt x="1668" y="243531"/>
                    </a:lnTo>
                    <a:cubicBezTo>
                      <a:pt x="557" y="235619"/>
                      <a:pt x="0" y="227667"/>
                      <a:pt x="0" y="219710"/>
                    </a:cubicBezTo>
                    <a:cubicBezTo>
                      <a:pt x="0" y="98367"/>
                      <a:pt x="126750" y="0"/>
                      <a:pt x="283105" y="0"/>
                    </a:cubicBezTo>
                    <a:cubicBezTo>
                      <a:pt x="439459" y="0"/>
                      <a:pt x="566210" y="98367"/>
                      <a:pt x="566210" y="219710"/>
                    </a:cubicBezTo>
                    <a:cubicBezTo>
                      <a:pt x="566209" y="221840"/>
                      <a:pt x="566170" y="223969"/>
                      <a:pt x="566090" y="226099"/>
                    </a:cubicBezTo>
                    <a:lnTo>
                      <a:pt x="546705" y="225661"/>
                    </a:lnTo>
                    <a:lnTo>
                      <a:pt x="546704" y="225660"/>
                    </a:lnTo>
                    <a:cubicBezTo>
                      <a:pt x="546782" y="223677"/>
                      <a:pt x="546821" y="221693"/>
                      <a:pt x="546821" y="219710"/>
                    </a:cubicBezTo>
                    <a:cubicBezTo>
                      <a:pt x="546821" y="109074"/>
                      <a:pt x="428750" y="19387"/>
                      <a:pt x="283104" y="19387"/>
                    </a:cubicBezTo>
                    <a:cubicBezTo>
                      <a:pt x="137457" y="19387"/>
                      <a:pt x="19387" y="109074"/>
                      <a:pt x="19387" y="219710"/>
                    </a:cubicBezTo>
                    <a:cubicBezTo>
                      <a:pt x="19386" y="227122"/>
                      <a:pt x="19928" y="234528"/>
                      <a:pt x="21009" y="241895"/>
                    </a:cubicBezTo>
                    <a:close/>
                  </a:path>
                </a:pathLst>
              </a:custGeom>
              <a:solidFill>
                <a:srgbClr val="00C200"/>
              </a:solidFill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dist="38100" dir="2700000" rotWithShape="0">
                  <a:srgbClr val="000000">
                    <a:alpha val="42998"/>
                  </a:srgbClr>
                </a:outerShdw>
              </a:effectLst>
            </p:spPr>
            <p:txBody>
              <a:bodyPr lIns="91420" tIns="45710" rIns="91420" bIns="45710"/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itchFamily="-109" charset="-122"/>
                  <a:cs typeface="Times New Roman"/>
                </a:endParaRPr>
              </a:p>
            </p:txBody>
          </p:sp>
          <p:sp>
            <p:nvSpPr>
              <p:cNvPr id="187" name="Block Arc 36">
                <a:extLst>
                  <a:ext uri="{FF2B5EF4-FFF2-40B4-BE49-F238E27FC236}">
                    <a16:creationId xmlns:a16="http://schemas.microsoft.com/office/drawing/2014/main" id="{81089D2F-5460-C845-A664-A5176E37D8F8}"/>
                  </a:ext>
                </a:extLst>
              </p:cNvPr>
              <p:cNvSpPr>
                <a:spLocks/>
              </p:cNvSpPr>
              <p:nvPr/>
            </p:nvSpPr>
            <p:spPr bwMode="auto">
              <a:xfrm rot="16414956">
                <a:off x="2757359" y="3703653"/>
                <a:ext cx="703262" cy="570308"/>
              </a:xfrm>
              <a:custGeom>
                <a:avLst/>
                <a:gdLst>
                  <a:gd name="T0" fmla="*/ 14418 w 703792"/>
                  <a:gd name="T1" fmla="*/ 313568 h 568960"/>
                  <a:gd name="T2" fmla="*/ 690586 w 703792"/>
                  <a:gd name="T3" fmla="*/ 292626 h 568960"/>
                  <a:gd name="T4" fmla="*/ 351631 w 703792"/>
                  <a:gd name="T5" fmla="*/ 284956 h 568960"/>
                  <a:gd name="T6" fmla="*/ 5898240 60000 65536"/>
                  <a:gd name="T7" fmla="*/ 5898240 60000 65536"/>
                  <a:gd name="T8" fmla="*/ 5898240 60000 65536"/>
                  <a:gd name="T9" fmla="*/ 0 w 703792"/>
                  <a:gd name="T10" fmla="*/ 0 h 568960"/>
                  <a:gd name="T11" fmla="*/ 703792 w 703792"/>
                  <a:gd name="T12" fmla="*/ 314103 h 56896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703792" h="568960">
                    <a:moveTo>
                      <a:pt x="1913" y="314103"/>
                    </a:moveTo>
                    <a:lnTo>
                      <a:pt x="1913" y="314102"/>
                    </a:lnTo>
                    <a:cubicBezTo>
                      <a:pt x="638" y="304262"/>
                      <a:pt x="0" y="294374"/>
                      <a:pt x="0" y="284480"/>
                    </a:cubicBezTo>
                    <a:cubicBezTo>
                      <a:pt x="0" y="127366"/>
                      <a:pt x="157549" y="0"/>
                      <a:pt x="351896" y="0"/>
                    </a:cubicBezTo>
                    <a:cubicBezTo>
                      <a:pt x="546242" y="0"/>
                      <a:pt x="703792" y="127366"/>
                      <a:pt x="703792" y="284480"/>
                    </a:cubicBezTo>
                    <a:cubicBezTo>
                      <a:pt x="703791" y="287127"/>
                      <a:pt x="703746" y="289775"/>
                      <a:pt x="703654" y="292421"/>
                    </a:cubicBezTo>
                    <a:lnTo>
                      <a:pt x="678557" y="291854"/>
                    </a:lnTo>
                    <a:lnTo>
                      <a:pt x="678556" y="291853"/>
                    </a:lnTo>
                    <a:cubicBezTo>
                      <a:pt x="678644" y="289396"/>
                      <a:pt x="678689" y="286938"/>
                      <a:pt x="678689" y="284480"/>
                    </a:cubicBezTo>
                    <a:cubicBezTo>
                      <a:pt x="678689" y="141230"/>
                      <a:pt x="532378" y="25103"/>
                      <a:pt x="351896" y="25103"/>
                    </a:cubicBezTo>
                    <a:cubicBezTo>
                      <a:pt x="171413" y="25103"/>
                      <a:pt x="25103" y="141230"/>
                      <a:pt x="25103" y="284480"/>
                    </a:cubicBezTo>
                    <a:cubicBezTo>
                      <a:pt x="25102" y="293667"/>
                      <a:pt x="25718" y="302849"/>
                      <a:pt x="26945" y="311985"/>
                    </a:cubicBezTo>
                    <a:close/>
                  </a:path>
                </a:pathLst>
              </a:custGeom>
              <a:solidFill>
                <a:srgbClr val="00C200"/>
              </a:solidFill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63500" dist="38100" dir="2700000" rotWithShape="0">
                  <a:srgbClr val="000000">
                    <a:alpha val="42998"/>
                  </a:srgbClr>
                </a:outerShdw>
              </a:effectLst>
            </p:spPr>
            <p:txBody>
              <a:bodyPr lIns="91420" tIns="45710" rIns="91420" bIns="45710"/>
              <a:lstStyle/>
              <a:p>
                <a:pPr marL="0" marR="0" lvl="0" indent="0" algn="l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itchFamily="-109" charset="-122"/>
                  <a:cs typeface="Times New Roman"/>
                </a:endParaRPr>
              </a:p>
            </p:txBody>
          </p:sp>
        </p:grpSp>
        <p:sp>
          <p:nvSpPr>
            <p:cNvPr id="181" name="Bevel 180">
              <a:extLst>
                <a:ext uri="{FF2B5EF4-FFF2-40B4-BE49-F238E27FC236}">
                  <a16:creationId xmlns:a16="http://schemas.microsoft.com/office/drawing/2014/main" id="{9063606C-95A0-2A42-BF19-183FFB1B9A9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77068" y="4363183"/>
              <a:ext cx="193675" cy="195263"/>
            </a:xfrm>
            <a:prstGeom prst="bevel">
              <a:avLst>
                <a:gd name="adj" fmla="val 23677"/>
              </a:avLst>
            </a:prstGeom>
            <a:solidFill>
              <a:srgbClr val="66FF33"/>
            </a:solidFill>
            <a:ln>
              <a:solidFill>
                <a:srgbClr val="008000"/>
              </a:solidFill>
              <a:headEnd type="none" w="med" len="med"/>
              <a:tailEnd type="none" w="med" len="med"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</p: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62E9BA50-F739-FC40-AEDE-2787383095B5}"/>
                </a:ext>
              </a:extLst>
            </p:cNvPr>
            <p:cNvCxnSpPr/>
            <p:nvPr/>
          </p:nvCxnSpPr>
          <p:spPr>
            <a:xfrm>
              <a:off x="4053681" y="3958371"/>
              <a:ext cx="90487" cy="0"/>
            </a:xfrm>
            <a:prstGeom prst="line">
              <a:avLst/>
            </a:prstGeom>
            <a:ln w="76200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>
              <a:extLst>
                <a:ext uri="{FF2B5EF4-FFF2-40B4-BE49-F238E27FC236}">
                  <a16:creationId xmlns:a16="http://schemas.microsoft.com/office/drawing/2014/main" id="{2AD84F43-DF56-3949-BE56-2CEAF6839A96}"/>
                </a:ext>
              </a:extLst>
            </p:cNvPr>
            <p:cNvCxnSpPr/>
            <p:nvPr/>
          </p:nvCxnSpPr>
          <p:spPr>
            <a:xfrm>
              <a:off x="4069556" y="4036158"/>
              <a:ext cx="188912" cy="0"/>
            </a:xfrm>
            <a:prstGeom prst="line">
              <a:avLst/>
            </a:prstGeom>
            <a:ln w="76200" cmpd="sng">
              <a:solidFill>
                <a:srgbClr val="FF0000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TextBox 146">
              <a:extLst>
                <a:ext uri="{FF2B5EF4-FFF2-40B4-BE49-F238E27FC236}">
                  <a16:creationId xmlns:a16="http://schemas.microsoft.com/office/drawing/2014/main" id="{FBDDA0E3-79CB-0D40-9265-0F458E7B18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984514" y="4354403"/>
              <a:ext cx="2075391" cy="82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2pPr>
              <a:lvl3pPr marL="1143000" indent="-228600"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3pPr>
              <a:lvl4pPr marL="1600200" indent="-228600"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4pPr>
              <a:lvl5pPr marL="2057400" indent="-228600"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Times" charset="0"/>
                  <a:ea typeface="ＭＳ Ｐゴシック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0"/>
                  <a:cs typeface="Times New Roman" charset="0"/>
                </a:rPr>
                <a:t>Bio-Cyber</a:t>
              </a:r>
            </a:p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 pitchFamily="34" charset="0"/>
                  <a:ea typeface="ＭＳ Ｐゴシック" charset="0"/>
                  <a:cs typeface="Times New Roman" charset="0"/>
                </a:rPr>
                <a:t>Interface</a:t>
              </a:r>
            </a:p>
          </p:txBody>
        </p:sp>
      </p:grpSp>
      <p:sp>
        <p:nvSpPr>
          <p:cNvPr id="288" name="TextBox 146">
            <a:extLst>
              <a:ext uri="{FF2B5EF4-FFF2-40B4-BE49-F238E27FC236}">
                <a16:creationId xmlns:a16="http://schemas.microsoft.com/office/drawing/2014/main" id="{B1B9A878-AA20-EC48-AF99-BAD8C37D6A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8944" y="2407495"/>
            <a:ext cx="11847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Times New Roman" charset="0"/>
              </a:rPr>
              <a:t>Wireless </a:t>
            </a:r>
            <a:r>
              <a:rPr kumimoji="0" lang="en-US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Times New Roman" charset="0"/>
              </a:rPr>
              <a:t>Optogenetic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Times New Roman" charset="0"/>
              </a:rPr>
              <a:t> Networks</a:t>
            </a:r>
          </a:p>
        </p:txBody>
      </p:sp>
      <p:sp>
        <p:nvSpPr>
          <p:cNvPr id="289" name="TextBox 146">
            <a:extLst>
              <a:ext uri="{FF2B5EF4-FFF2-40B4-BE49-F238E27FC236}">
                <a16:creationId xmlns:a16="http://schemas.microsoft.com/office/drawing/2014/main" id="{AFFDC280-79CF-A14F-9E13-734AF20888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8531" y="3327765"/>
            <a:ext cx="11847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800" b="1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Times New Roman" charset="0"/>
              </a:rPr>
              <a:t>In-body and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FF0000"/>
                </a:solidFill>
                <a:latin typeface="Calibri" panose="020F0502020204030204" pitchFamily="34" charset="0"/>
                <a:cs typeface="Times New Roman" charset="0"/>
              </a:rPr>
              <a:t>on-body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Times New Roman" charset="0"/>
              </a:rPr>
              <a:t>THz sensors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6F26F8-BB49-9C47-961F-E9193738A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03A2F-11A3-5541-A22D-14F404701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</p:spTree>
    <p:extLst>
      <p:ext uri="{BB962C8B-B14F-4D97-AF65-F5344CB8AC3E}">
        <p14:creationId xmlns:p14="http://schemas.microsoft.com/office/powerpoint/2010/main" val="85566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529926" y="4486549"/>
            <a:ext cx="354177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/>
              <a:t>    </a:t>
            </a:r>
            <a:r>
              <a:rPr lang="en-US" sz="2200" b="1" u="sng" dirty="0"/>
              <a:t>Open research problems: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Dealing with extreme directivity of THz antennas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/>
              <a:t>Channel equalization and Doppler effect (high speed)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i="1" dirty="0"/>
              <a:t>Effective medium access control solutions</a:t>
            </a:r>
          </a:p>
          <a:p>
            <a:pPr marL="457200" indent="-457200">
              <a:buFont typeface="+mj-lt"/>
              <a:buAutoNum type="arabicPeriod"/>
            </a:pPr>
            <a:endParaRPr lang="en-US" sz="2200" b="1" dirty="0"/>
          </a:p>
          <a:p>
            <a:pPr marL="457200" indent="-457200">
              <a:buFont typeface="+mj-lt"/>
              <a:buAutoNum type="arabicPeriod"/>
            </a:pPr>
            <a:endParaRPr lang="en-US" sz="2200" b="1" dirty="0"/>
          </a:p>
        </p:txBody>
      </p:sp>
      <p:sp>
        <p:nvSpPr>
          <p:cNvPr id="5" name="Rectangle 4"/>
          <p:cNvSpPr/>
          <p:nvPr/>
        </p:nvSpPr>
        <p:spPr>
          <a:xfrm>
            <a:off x="0" y="-5653"/>
            <a:ext cx="9168660" cy="584776"/>
          </a:xfrm>
          <a:prstGeom prst="rect">
            <a:avLst/>
          </a:prstGeom>
          <a:solidFill>
            <a:schemeClr val="accent6">
              <a:lumMod val="20000"/>
              <a:lumOff val="80000"/>
              <a:alpha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THz Band Communications with moving objects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-12487" y="4174375"/>
            <a:ext cx="551736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/>
              <a:t>Major outcomes</a:t>
            </a:r>
            <a:r>
              <a:rPr lang="en-US" sz="2000" dirty="0"/>
              <a:t>: 3 visible publications, including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On Feasible Deployment Alternatives for On-Demand UAV-based mmWave Access Points, IEEE WCNC, San Francisco, 2017 </a:t>
            </a:r>
          </a:p>
          <a:p>
            <a:r>
              <a:rPr lang="en-US" sz="2000" b="1" i="1" dirty="0"/>
              <a:t>	IEEE WCNC 2017 Best Student Poster Award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Interference and SINR in THz with Blocking and Directional Antennas, in IEEE Transactions on Wireless Communications, 2017.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524055"/>
            <a:ext cx="5508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Interference can be effectively mitigated in</a:t>
            </a:r>
          </a:p>
          <a:p>
            <a:pPr algn="ctr"/>
            <a:r>
              <a:rPr lang="en-US" sz="2000" b="1" dirty="0"/>
              <a:t>THz band Vehicle-to-Vehicle communications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508215" y="3524055"/>
            <a:ext cx="3660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mmWave/Low THz drones can assist to improve coverage</a:t>
            </a:r>
            <a:endParaRPr lang="en-US" sz="2000" b="1" i="1" dirty="0"/>
          </a:p>
        </p:txBody>
      </p:sp>
      <p:sp>
        <p:nvSpPr>
          <p:cNvPr id="13" name="Rectangle 12"/>
          <p:cNvSpPr/>
          <p:nvPr/>
        </p:nvSpPr>
        <p:spPr>
          <a:xfrm>
            <a:off x="-3340" y="968523"/>
            <a:ext cx="5508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THz for driving machines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08216" y="968523"/>
            <a:ext cx="36571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THz for flying machines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508216" y="4486549"/>
            <a:ext cx="3541770" cy="2257408"/>
          </a:xfrm>
          <a:prstGeom prst="roundRect">
            <a:avLst/>
          </a:prstGeom>
          <a:noFill/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-15320" y="489085"/>
            <a:ext cx="9168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400" dirty="0"/>
              <a:t>joint work with New York State University at Buffalo, NY, USA</a:t>
            </a:r>
          </a:p>
        </p:txBody>
      </p:sp>
      <p:pic>
        <p:nvPicPr>
          <p:cNvPr id="7" name="Picture 6" descr="scenario_0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44" t="12818" r="737" b="1725"/>
          <a:stretch/>
        </p:blipFill>
        <p:spPr>
          <a:xfrm>
            <a:off x="6163796" y="1368632"/>
            <a:ext cx="2341126" cy="2152369"/>
          </a:xfrm>
          <a:prstGeom prst="rect">
            <a:avLst/>
          </a:prstGeom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6303D4-7B31-694E-A38C-92BC02CBBE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657" y="1353254"/>
            <a:ext cx="5447957" cy="211184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DC4477-4448-F24A-9451-C2C7382DEA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57200" y="6554656"/>
            <a:ext cx="2133600" cy="365125"/>
          </a:xfrm>
        </p:spPr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B7B61D-6B46-5C4A-AC3C-3DDD65CB4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554656"/>
            <a:ext cx="2895600" cy="365125"/>
          </a:xfrm>
        </p:spPr>
        <p:txBody>
          <a:bodyPr/>
          <a:lstStyle/>
          <a:p>
            <a:r>
              <a:rPr lang="en-US"/>
              <a:t>TERAFLAG Workshop</a:t>
            </a:r>
          </a:p>
        </p:txBody>
      </p:sp>
    </p:spTree>
    <p:extLst>
      <p:ext uri="{BB962C8B-B14F-4D97-AF65-F5344CB8AC3E}">
        <p14:creationId xmlns:p14="http://schemas.microsoft.com/office/powerpoint/2010/main" val="613159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eee_access_ray_launcher (1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8" t="9937" r="4394" b="2296"/>
          <a:stretch/>
        </p:blipFill>
        <p:spPr>
          <a:xfrm>
            <a:off x="31749" y="1347398"/>
            <a:ext cx="5343117" cy="2298701"/>
          </a:xfrm>
          <a:prstGeom prst="rect">
            <a:avLst/>
          </a:prstGeom>
          <a:ln>
            <a:noFill/>
          </a:ln>
        </p:spPr>
      </p:pic>
      <p:pic>
        <p:nvPicPr>
          <p:cNvPr id="3" name="Picture 2" descr="wireless_2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745" y="1200962"/>
            <a:ext cx="3501256" cy="2625942"/>
          </a:xfrm>
          <a:prstGeom prst="rect">
            <a:avLst/>
          </a:prstGeom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0" y="-5653"/>
            <a:ext cx="9168660" cy="5847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THz Band </a:t>
            </a:r>
            <a:r>
              <a:rPr lang="en-US" sz="3200" b="1" dirty="0" err="1"/>
              <a:t>Comms</a:t>
            </a:r>
            <a:r>
              <a:rPr lang="en-US" sz="3200" b="1" dirty="0"/>
              <a:t> in special environments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524055"/>
            <a:ext cx="55082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Up to 2.4 </a:t>
            </a:r>
            <a:r>
              <a:rPr lang="en-US" sz="2000" b="1" dirty="0" err="1"/>
              <a:t>Tbit</a:t>
            </a:r>
            <a:r>
              <a:rPr lang="en-US" sz="2000" b="1" dirty="0"/>
              <a:t>/s network capacity</a:t>
            </a:r>
          </a:p>
          <a:p>
            <a:pPr algn="ctr"/>
            <a:r>
              <a:rPr lang="en-US" sz="2000" b="1" dirty="0"/>
              <a:t>&gt;200 CPU cores can be supported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508215" y="3524055"/>
            <a:ext cx="36604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Up to 2.5 </a:t>
            </a:r>
            <a:r>
              <a:rPr lang="en-US" sz="2000" b="1" dirty="0" err="1"/>
              <a:t>Tbit</a:t>
            </a:r>
            <a:r>
              <a:rPr lang="en-US" sz="2000" b="1" dirty="0"/>
              <a:t>/s link throughput*</a:t>
            </a:r>
          </a:p>
          <a:p>
            <a:pPr algn="ctr"/>
            <a:r>
              <a:rPr lang="en-US" sz="2000" b="1" i="1" dirty="0"/>
              <a:t>*Confirmed with measurements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-3340" y="968523"/>
            <a:ext cx="5508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THz Wireless Networks-on-Chips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508216" y="968523"/>
            <a:ext cx="365710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THz Board-to-Board Links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-15320" y="489085"/>
            <a:ext cx="91686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2400" dirty="0"/>
              <a:t>joint work with NYU Wireless, New York City, USA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5B40C6-8157-8F4F-988A-243C721D4AE6}"/>
              </a:ext>
            </a:extLst>
          </p:cNvPr>
          <p:cNvSpPr txBox="1"/>
          <p:nvPr/>
        </p:nvSpPr>
        <p:spPr>
          <a:xfrm>
            <a:off x="307475" y="4504998"/>
            <a:ext cx="8461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i-FI" dirty="0"/>
              <a:t>Major </a:t>
            </a:r>
            <a:r>
              <a:rPr lang="fi-FI" dirty="0" err="1"/>
              <a:t>outcomes</a:t>
            </a:r>
            <a:r>
              <a:rPr lang="fi-FI" dirty="0"/>
              <a:t>: 6 </a:t>
            </a:r>
            <a:r>
              <a:rPr lang="fi-FI" dirty="0" err="1"/>
              <a:t>journal</a:t>
            </a:r>
            <a:r>
              <a:rPr lang="fi-FI" dirty="0"/>
              <a:t> </a:t>
            </a:r>
            <a:r>
              <a:rPr lang="fi-FI" dirty="0" err="1"/>
              <a:t>publications</a:t>
            </a:r>
            <a:r>
              <a:rPr lang="fi-FI" dirty="0"/>
              <a:t>, </a:t>
            </a:r>
            <a:r>
              <a:rPr lang="fi-FI" dirty="0" err="1"/>
              <a:t>including</a:t>
            </a:r>
            <a:r>
              <a:rPr lang="fi-FI" dirty="0"/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b="1" dirty="0" err="1"/>
              <a:t>Capacity</a:t>
            </a:r>
            <a:r>
              <a:rPr lang="fi-FI" b="1" dirty="0"/>
              <a:t> and </a:t>
            </a:r>
            <a:r>
              <a:rPr lang="fi-FI" b="1" dirty="0" err="1"/>
              <a:t>Throughput</a:t>
            </a:r>
            <a:r>
              <a:rPr lang="fi-FI" b="1" dirty="0"/>
              <a:t> Analysis of </a:t>
            </a:r>
            <a:r>
              <a:rPr lang="fi-FI" b="1" dirty="0" err="1"/>
              <a:t>Nanoscale</a:t>
            </a:r>
            <a:r>
              <a:rPr lang="fi-FI" b="1" dirty="0"/>
              <a:t> </a:t>
            </a:r>
            <a:r>
              <a:rPr lang="fi-FI" b="1" dirty="0" err="1"/>
              <a:t>Communication</a:t>
            </a:r>
            <a:r>
              <a:rPr lang="fi-FI" b="1" dirty="0"/>
              <a:t> in </a:t>
            </a:r>
            <a:r>
              <a:rPr lang="fi-FI" b="1" dirty="0" err="1"/>
              <a:t>the</a:t>
            </a:r>
            <a:r>
              <a:rPr lang="fi-FI" b="1" dirty="0"/>
              <a:t> </a:t>
            </a:r>
            <a:r>
              <a:rPr lang="fi-FI" b="1" dirty="0" err="1"/>
              <a:t>Terahertz</a:t>
            </a:r>
            <a:r>
              <a:rPr lang="fi-FI" b="1" dirty="0"/>
              <a:t> Band</a:t>
            </a:r>
            <a:r>
              <a:rPr lang="fi-FI" dirty="0"/>
              <a:t>, in </a:t>
            </a:r>
            <a:r>
              <a:rPr lang="fi-FI" dirty="0" err="1"/>
              <a:t>Elsevier</a:t>
            </a:r>
            <a:r>
              <a:rPr lang="fi-FI" dirty="0"/>
              <a:t> </a:t>
            </a:r>
            <a:r>
              <a:rPr lang="fi-FI" dirty="0" err="1"/>
              <a:t>NanoComNet</a:t>
            </a:r>
            <a:r>
              <a:rPr lang="fi-FI" dirty="0"/>
              <a:t>, 2014 – </a:t>
            </a:r>
            <a:r>
              <a:rPr lang="fi-FI" b="1" dirty="0" err="1"/>
              <a:t>most-cited</a:t>
            </a:r>
            <a:r>
              <a:rPr lang="fi-FI" b="1" dirty="0"/>
              <a:t> </a:t>
            </a:r>
            <a:r>
              <a:rPr lang="fi-FI" b="1" dirty="0" err="1"/>
              <a:t>paper</a:t>
            </a:r>
            <a:r>
              <a:rPr lang="fi-FI" b="1" dirty="0"/>
              <a:t> in </a:t>
            </a:r>
            <a:r>
              <a:rPr lang="fi-FI" b="1" dirty="0" err="1"/>
              <a:t>NanoComNet</a:t>
            </a:r>
            <a:r>
              <a:rPr lang="fi-FI" b="1" dirty="0"/>
              <a:t> </a:t>
            </a:r>
            <a:r>
              <a:rPr lang="fi-FI" b="1" dirty="0" err="1"/>
              <a:t>since</a:t>
            </a:r>
            <a:r>
              <a:rPr lang="fi-FI" b="1" dirty="0"/>
              <a:t> 2014</a:t>
            </a:r>
            <a:r>
              <a:rPr lang="fi-FI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i-FI" b="1" dirty="0" err="1"/>
              <a:t>Terahertz</a:t>
            </a:r>
            <a:r>
              <a:rPr lang="fi-FI" b="1" dirty="0"/>
              <a:t> Band Intra-</a:t>
            </a:r>
            <a:r>
              <a:rPr lang="fi-FI" b="1" dirty="0" err="1"/>
              <a:t>Chip</a:t>
            </a:r>
            <a:r>
              <a:rPr lang="fi-FI" b="1" dirty="0"/>
              <a:t> </a:t>
            </a:r>
            <a:r>
              <a:rPr lang="fi-FI" b="1" dirty="0" err="1"/>
              <a:t>Communications</a:t>
            </a:r>
            <a:r>
              <a:rPr lang="fi-FI" b="1" dirty="0"/>
              <a:t>: Can Wireless </a:t>
            </a:r>
            <a:r>
              <a:rPr lang="fi-FI" b="1" dirty="0" err="1"/>
              <a:t>Links</a:t>
            </a:r>
            <a:r>
              <a:rPr lang="fi-FI" b="1" dirty="0"/>
              <a:t> </a:t>
            </a:r>
            <a:r>
              <a:rPr lang="fi-FI" b="1" dirty="0" err="1"/>
              <a:t>Scale</a:t>
            </a:r>
            <a:r>
              <a:rPr lang="fi-FI" b="1" dirty="0"/>
              <a:t> </a:t>
            </a:r>
            <a:r>
              <a:rPr lang="fi-FI" b="1" dirty="0" err="1"/>
              <a:t>Modern</a:t>
            </a:r>
            <a:r>
              <a:rPr lang="fi-FI" b="1" dirty="0"/>
              <a:t> x86 </a:t>
            </a:r>
            <a:r>
              <a:rPr lang="fi-FI" b="1" dirty="0" err="1"/>
              <a:t>CPUs</a:t>
            </a:r>
            <a:r>
              <a:rPr lang="fi-FI" b="1" dirty="0"/>
              <a:t>?</a:t>
            </a:r>
            <a:r>
              <a:rPr lang="fi-FI" dirty="0"/>
              <a:t> in IEEE Access, 2017. 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566E57E-7D8E-B04A-AEDC-8099BB2472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fi-FI"/>
              <a:t>Sep 6, 2018</a:t>
            </a:r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CC0387A7-DE08-744D-9286-D259FA790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TERAFLAG Workshop</a:t>
            </a:r>
          </a:p>
        </p:txBody>
      </p:sp>
    </p:spTree>
    <p:extLst>
      <p:ext uri="{BB962C8B-B14F-4D97-AF65-F5344CB8AC3E}">
        <p14:creationId xmlns:p14="http://schemas.microsoft.com/office/powerpoint/2010/main" val="998210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</TotalTime>
  <Words>573</Words>
  <Application>Microsoft Macintosh PowerPoint</Application>
  <PresentationFormat>On-screen Show (4:3)</PresentationFormat>
  <Paragraphs>99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Monotype Sorts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TUT</Company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Vitaly Petrov</dc:creator>
  <cp:lastModifiedBy>Evgeny Kucheryavy</cp:lastModifiedBy>
  <cp:revision>187</cp:revision>
  <dcterms:created xsi:type="dcterms:W3CDTF">2016-08-19T06:00:16Z</dcterms:created>
  <dcterms:modified xsi:type="dcterms:W3CDTF">2018-09-06T09:40:31Z</dcterms:modified>
</cp:coreProperties>
</file>